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297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9"/>
  </p:normalViewPr>
  <p:slideViewPr>
    <p:cSldViewPr>
      <p:cViewPr varScale="1">
        <p:scale>
          <a:sx n="70" d="100"/>
          <a:sy n="70" d="100"/>
        </p:scale>
        <p:origin x="12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000EE-9FB3-4410-B137-08FC1FFD8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774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567D-6893-4BEA-99CE-D4B0ADC5928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86B125-E348-4432-86C1-8C6138AD7B9E}" type="slidenum">
              <a:rPr lang="en-US" altLang="zh-TW" sz="1300"/>
              <a:pPr/>
              <a:t>40</a:t>
            </a:fld>
            <a:endParaRPr lang="en-US" altLang="zh-TW" sz="130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因此，我們考慮的是一個 </a:t>
            </a:r>
            <a:r>
              <a:rPr lang="en-US" altLang="zh-TW" smtClean="0">
                <a:latin typeface="Arial" panose="020B0604020202020204" pitchFamily="34" charset="0"/>
              </a:rPr>
              <a:t>modular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design</a:t>
            </a:r>
            <a:r>
              <a:rPr lang="zh-TW" altLang="en-US" smtClean="0">
                <a:latin typeface="Arial" panose="020B0604020202020204" pitchFamily="34" charset="0"/>
              </a:rPr>
              <a:t>，也就是在現存的 </a:t>
            </a:r>
            <a:r>
              <a:rPr lang="en-US" altLang="zh-TW" smtClean="0">
                <a:latin typeface="Arial" panose="020B0604020202020204" pitchFamily="34" charset="0"/>
              </a:rPr>
              <a:t>FTL driver </a:t>
            </a:r>
            <a:r>
              <a:rPr lang="zh-TW" altLang="en-US" smtClean="0">
                <a:latin typeface="Arial" panose="020B0604020202020204" pitchFamily="34" charset="0"/>
              </a:rPr>
              <a:t>之中加入一個 </a:t>
            </a:r>
            <a:r>
              <a:rPr lang="en-US" altLang="zh-TW" smtClean="0">
                <a:latin typeface="Arial" panose="020B0604020202020204" pitchFamily="34" charset="0"/>
              </a:rPr>
              <a:t>Static wear leveling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module</a:t>
            </a:r>
            <a:r>
              <a:rPr lang="zh-TW" altLang="en-US" smtClean="0">
                <a:latin typeface="Arial" panose="020B0604020202020204" pitchFamily="34" charset="0"/>
              </a:rPr>
              <a:t>，並且只需要與其 </a:t>
            </a:r>
            <a:r>
              <a:rPr lang="en-US" altLang="zh-TW" smtClean="0">
                <a:latin typeface="Arial" panose="020B0604020202020204" pitchFamily="34" charset="0"/>
              </a:rPr>
              <a:t>garbage collector </a:t>
            </a:r>
            <a:r>
              <a:rPr lang="zh-TW" altLang="en-US" smtClean="0">
                <a:latin typeface="Arial" panose="020B0604020202020204" pitchFamily="34" charset="0"/>
              </a:rPr>
              <a:t>溝通就能把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平均地分散到整個 </a:t>
            </a:r>
            <a:r>
              <a:rPr lang="en-US" altLang="zh-TW" smtClean="0">
                <a:latin typeface="Arial" panose="020B0604020202020204" pitchFamily="34" charset="0"/>
              </a:rPr>
              <a:t>flash </a:t>
            </a:r>
            <a:r>
              <a:rPr lang="zh-TW" altLang="en-US" smtClean="0">
                <a:latin typeface="Arial" panose="020B0604020202020204" pitchFamily="34" charset="0"/>
              </a:rPr>
              <a:t>系統。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在我們提出的機制之中只需要一個簡單的資料結構就能分辨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的分佈是否均勻，也就是 </a:t>
            </a:r>
            <a:r>
              <a:rPr lang="en-US" altLang="zh-TW" smtClean="0">
                <a:latin typeface="Arial" panose="020B0604020202020204" pitchFamily="34" charset="0"/>
              </a:rPr>
              <a:t>block erasing table</a:t>
            </a:r>
            <a:r>
              <a:rPr lang="zh-TW" altLang="en-US" smtClean="0">
                <a:latin typeface="Arial" panose="020B0604020202020204" pitchFamily="34" charset="0"/>
              </a:rPr>
              <a:t>，當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的分佈不均勻的程度超過一個限度，</a:t>
            </a:r>
            <a:r>
              <a:rPr lang="en-US" altLang="zh-TW" smtClean="0">
                <a:latin typeface="Arial" panose="020B0604020202020204" pitchFamily="34" charset="0"/>
              </a:rPr>
              <a:t>SW leveler </a:t>
            </a:r>
            <a:r>
              <a:rPr lang="zh-TW" altLang="en-US" smtClean="0">
                <a:latin typeface="Arial" panose="020B0604020202020204" pitchFamily="34" charset="0"/>
              </a:rPr>
              <a:t>這個 </a:t>
            </a:r>
            <a:r>
              <a:rPr lang="en-US" altLang="zh-TW" smtClean="0">
                <a:latin typeface="Arial" panose="020B0604020202020204" pitchFamily="34" charset="0"/>
              </a:rPr>
              <a:t>procedure </a:t>
            </a:r>
            <a:r>
              <a:rPr lang="zh-TW" altLang="en-US" smtClean="0">
                <a:latin typeface="Arial" panose="020B0604020202020204" pitchFamily="34" charset="0"/>
              </a:rPr>
              <a:t>就會被啟動來搬動資料，以使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的分佈能夠變得比較均勻。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Our approach only communicate with the Cleaner so that the only thing needs to modify is to add one interface function for the SW Leveler to communicate with the Cleaner.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To prevent any cold data from staying at any block for a long period of time.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BET is to remember which block has been erased in a pre-determined time frame.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The BET is a bit array and each bit corresponds to a set of contiguous blocks.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Whenever a block is erased, the corresponding bit is set.</a:t>
            </a: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Therefore, if a bit is not set for a period of time, it means that its corresponding blocks are blocks of cold data and they should be moved out.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4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41BFDB-AD87-4E6C-9200-06993ADD979C}" type="slidenum">
              <a:rPr lang="en-US" altLang="en-US" sz="1300"/>
              <a:pPr/>
              <a:t>49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4935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MIMTeC_UC_07_02 BH</a:t>
            </a:r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E6CF34-B9AF-4AF1-9A53-00E5200BFBA7}" type="slidenum">
              <a:rPr lang="en-US" altLang="en-US" sz="1300"/>
              <a:pPr/>
              <a:t>79</a:t>
            </a:fld>
            <a:endParaRPr lang="en-US" altLang="en-US" sz="130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86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FFA6DB-E5D8-4549-89FA-BE9985EC26F5}" type="slidenum">
              <a:rPr lang="en-US" altLang="en-US" sz="1300"/>
              <a:pPr/>
              <a:t>81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0469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799C9-20CC-4A48-83A9-37768E67891B}" type="slidenum">
              <a:rPr lang="en-US" altLang="en-US" sz="1300"/>
              <a:pPr/>
              <a:t>82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53613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B85523-BE23-48DF-A845-B6325ECCE27D}" type="slidenum">
              <a:rPr lang="en-US" altLang="en-US" sz="1300"/>
              <a:pPr/>
              <a:t>86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75421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Review today, not so fast in future</a:t>
            </a:r>
          </a:p>
        </p:txBody>
      </p:sp>
      <p:sp>
        <p:nvSpPr>
          <p:cNvPr id="15565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5727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11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64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637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222CFE-47C8-46DF-AFF9-0DA6E1FBB8DD}" type="slidenum">
              <a:rPr lang="en-US" altLang="zh-TW" sz="1300"/>
              <a:pPr/>
              <a:t>3</a:t>
            </a:fld>
            <a:endParaRPr lang="en-US" altLang="zh-TW" sz="13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/>
              <a:t>由於 </a:t>
            </a:r>
            <a:r>
              <a:rPr lang="en-US" altLang="zh-TW" smtClean="0"/>
              <a:t>flash memory </a:t>
            </a:r>
            <a:r>
              <a:rPr lang="zh-TW" altLang="en-US" smtClean="0"/>
              <a:t>有 </a:t>
            </a:r>
            <a:r>
              <a:rPr lang="en-US" altLang="zh-TW" smtClean="0"/>
              <a:t>non-volatility, shock-resistance, </a:t>
            </a:r>
            <a:r>
              <a:rPr lang="zh-TW" altLang="en-US" smtClean="0"/>
              <a:t>及 </a:t>
            </a:r>
            <a:r>
              <a:rPr lang="en-US" altLang="zh-TW" smtClean="0"/>
              <a:t>low-power consumption </a:t>
            </a:r>
            <a:r>
              <a:rPr lang="zh-TW" altLang="en-US" smtClean="0"/>
              <a:t>的特性，因此越來越多領域採用 </a:t>
            </a:r>
            <a:r>
              <a:rPr lang="en-US" altLang="zh-TW" smtClean="0"/>
              <a:t>flash memory</a:t>
            </a:r>
            <a:r>
              <a:rPr lang="zh-TW" altLang="en-US" smtClean="0"/>
              <a:t>來儲存資料及程式碼。</a:t>
            </a:r>
          </a:p>
          <a:p>
            <a:pPr eaLnBrk="1" hangingPunct="1"/>
            <a:r>
              <a:rPr lang="zh-TW" altLang="en-US" smtClean="0"/>
              <a:t>其應用領域從消費性電子產品以至個人電腦、機器人及航太產業。</a:t>
            </a:r>
            <a:endParaRPr lang="en-US" altLang="zh-TW" smtClean="0"/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Small size, non-volatility, shock-resistance, low-power consumption, lost cost</a:t>
            </a:r>
          </a:p>
          <a:p>
            <a:pPr eaLnBrk="1" hangingPunct="1"/>
            <a:r>
              <a:rPr lang="en-US" altLang="zh-TW" smtClean="0"/>
              <a:t>Becuase System on a Chip and hybrid devices are becoming more and more popular, 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28594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490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549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2549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1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1398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73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415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9841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782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C0ED13-5B9D-48FE-BBF2-3577C2D329C0}" type="slidenum">
              <a:rPr lang="en-US" altLang="en-US" sz="1300"/>
              <a:pPr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2076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Bloom filter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400BDE-C19F-4FB7-94BF-438F581ED4BF}" type="slidenum">
              <a:rPr lang="en-US" altLang="en-US" sz="1300"/>
              <a:pPr/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4560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Flash memory </a:t>
            </a:r>
            <a:r>
              <a:rPr lang="zh-TW" altLang="en-US" smtClean="0">
                <a:latin typeface="Arial" panose="020B0604020202020204" pitchFamily="34" charset="0"/>
              </a:rPr>
              <a:t>又可分為 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MLC</a:t>
            </a:r>
            <a:r>
              <a:rPr lang="zh-TW" altLang="en-US" smtClean="0">
                <a:latin typeface="Arial" panose="020B0604020202020204" pitchFamily="34" charset="0"/>
              </a:rPr>
              <a:t>，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就是每個 </a:t>
            </a:r>
            <a:r>
              <a:rPr lang="en-US" altLang="zh-TW" smtClean="0">
                <a:latin typeface="Arial" panose="020B0604020202020204" pitchFamily="34" charset="0"/>
              </a:rPr>
              <a:t>cell </a:t>
            </a:r>
            <a:r>
              <a:rPr lang="zh-TW" altLang="en-US" smtClean="0">
                <a:latin typeface="Arial" panose="020B0604020202020204" pitchFamily="34" charset="0"/>
              </a:rPr>
              <a:t>可存放一個 </a:t>
            </a:r>
            <a:r>
              <a:rPr lang="en-US" altLang="zh-TW" smtClean="0">
                <a:latin typeface="Arial" panose="020B0604020202020204" pitchFamily="34" charset="0"/>
              </a:rPr>
              <a:t>bit </a:t>
            </a:r>
            <a:r>
              <a:rPr lang="zh-TW" altLang="en-US" smtClean="0">
                <a:latin typeface="Arial" panose="020B0604020202020204" pitchFamily="34" charset="0"/>
              </a:rPr>
              <a:t>的資料，而 </a:t>
            </a:r>
            <a:r>
              <a:rPr lang="en-US" altLang="zh-TW" smtClean="0">
                <a:latin typeface="Arial" panose="020B0604020202020204" pitchFamily="34" charset="0"/>
              </a:rPr>
              <a:t>MLC </a:t>
            </a:r>
            <a:r>
              <a:rPr lang="zh-TW" altLang="en-US" smtClean="0">
                <a:latin typeface="Arial" panose="020B0604020202020204" pitchFamily="34" charset="0"/>
              </a:rPr>
              <a:t>的每個 </a:t>
            </a:r>
            <a:r>
              <a:rPr lang="en-US" altLang="zh-TW" smtClean="0">
                <a:latin typeface="Arial" panose="020B0604020202020204" pitchFamily="34" charset="0"/>
              </a:rPr>
              <a:t>cell </a:t>
            </a:r>
            <a:r>
              <a:rPr lang="zh-TW" altLang="en-US" smtClean="0">
                <a:latin typeface="Arial" panose="020B0604020202020204" pitchFamily="34" charset="0"/>
              </a:rPr>
              <a:t>可以存放 </a:t>
            </a:r>
            <a:r>
              <a:rPr lang="en-US" altLang="zh-TW" smtClean="0">
                <a:latin typeface="Arial" panose="020B0604020202020204" pitchFamily="34" charset="0"/>
              </a:rPr>
              <a:t>2 </a:t>
            </a:r>
            <a:r>
              <a:rPr lang="zh-TW" altLang="en-US" smtClean="0">
                <a:latin typeface="Arial" panose="020B0604020202020204" pitchFamily="34" charset="0"/>
              </a:rPr>
              <a:t>個 </a:t>
            </a:r>
            <a:r>
              <a:rPr lang="en-US" altLang="zh-TW" smtClean="0">
                <a:latin typeface="Arial" panose="020B0604020202020204" pitchFamily="34" charset="0"/>
              </a:rPr>
              <a:t>bit </a:t>
            </a:r>
            <a:r>
              <a:rPr lang="zh-TW" altLang="en-US" smtClean="0">
                <a:latin typeface="Arial" panose="020B0604020202020204" pitchFamily="34" charset="0"/>
              </a:rPr>
              <a:t>以上的資料。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不過，</a:t>
            </a:r>
            <a:r>
              <a:rPr lang="en-US" altLang="zh-TW" smtClean="0">
                <a:latin typeface="Arial" panose="020B0604020202020204" pitchFamily="34" charset="0"/>
              </a:rPr>
              <a:t>MLC </a:t>
            </a:r>
            <a:r>
              <a:rPr lang="zh-TW" altLang="en-US" smtClean="0">
                <a:latin typeface="Arial" panose="020B0604020202020204" pitchFamily="34" charset="0"/>
              </a:rPr>
              <a:t>有一些新的 </a:t>
            </a:r>
            <a:r>
              <a:rPr lang="en-US" altLang="zh-TW" smtClean="0">
                <a:latin typeface="Arial" panose="020B0604020202020204" pitchFamily="34" charset="0"/>
              </a:rPr>
              <a:t>write constraints</a:t>
            </a:r>
            <a:r>
              <a:rPr lang="zh-TW" altLang="en-US" smtClean="0">
                <a:latin typeface="Arial" panose="020B0604020202020204" pitchFamily="34" charset="0"/>
              </a:rPr>
              <a:t>，也就是每個 </a:t>
            </a:r>
            <a:r>
              <a:rPr lang="en-US" altLang="zh-TW" smtClean="0">
                <a:latin typeface="Arial" panose="020B0604020202020204" pitchFamily="34" charset="0"/>
              </a:rPr>
              <a:t>page </a:t>
            </a:r>
            <a:r>
              <a:rPr lang="zh-TW" altLang="en-US" smtClean="0">
                <a:latin typeface="Arial" panose="020B0604020202020204" pitchFamily="34" charset="0"/>
              </a:rPr>
              <a:t>不可分成多次寫入資料，且同一個 </a:t>
            </a:r>
            <a:r>
              <a:rPr lang="en-US" altLang="zh-TW" smtClean="0">
                <a:latin typeface="Arial" panose="020B0604020202020204" pitchFamily="34" charset="0"/>
              </a:rPr>
              <a:t>block </a:t>
            </a:r>
            <a:r>
              <a:rPr lang="zh-TW" altLang="en-US" smtClean="0">
                <a:latin typeface="Arial" panose="020B0604020202020204" pitchFamily="34" charset="0"/>
              </a:rPr>
              <a:t>內的資料必須要從 </a:t>
            </a:r>
            <a:r>
              <a:rPr lang="en-US" altLang="zh-TW" smtClean="0">
                <a:latin typeface="Arial" panose="020B0604020202020204" pitchFamily="34" charset="0"/>
              </a:rPr>
              <a:t>page 0</a:t>
            </a:r>
            <a:r>
              <a:rPr lang="zh-TW" altLang="en-US" smtClean="0">
                <a:latin typeface="Arial" panose="020B0604020202020204" pitchFamily="34" charset="0"/>
              </a:rPr>
              <a:t>、</a:t>
            </a:r>
            <a:r>
              <a:rPr lang="en-US" altLang="zh-TW" smtClean="0">
                <a:latin typeface="Arial" panose="020B0604020202020204" pitchFamily="34" charset="0"/>
              </a:rPr>
              <a:t>page 1 </a:t>
            </a:r>
            <a:r>
              <a:rPr lang="zh-TW" altLang="en-US" smtClean="0">
                <a:latin typeface="Arial" panose="020B0604020202020204" pitchFamily="34" charset="0"/>
              </a:rPr>
              <a:t>循序寫下來。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讓我們來比較一下 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MLC </a:t>
            </a:r>
            <a:r>
              <a:rPr lang="zh-TW" altLang="en-US" smtClean="0">
                <a:latin typeface="Arial" panose="020B0604020202020204" pitchFamily="34" charset="0"/>
              </a:rPr>
              <a:t>的特性，從這個表可以看出 </a:t>
            </a:r>
            <a:r>
              <a:rPr lang="en-US" altLang="zh-TW" smtClean="0">
                <a:latin typeface="Arial" panose="020B0604020202020204" pitchFamily="34" charset="0"/>
              </a:rPr>
              <a:t>MLC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cost </a:t>
            </a:r>
            <a:r>
              <a:rPr lang="zh-TW" altLang="en-US" smtClean="0">
                <a:latin typeface="Arial" panose="020B0604020202020204" pitchFamily="34" charset="0"/>
              </a:rPr>
              <a:t>卻不到 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1/3</a:t>
            </a:r>
            <a:r>
              <a:rPr lang="zh-TW" altLang="en-US" smtClean="0">
                <a:latin typeface="Arial" panose="020B0604020202020204" pitchFamily="34" charset="0"/>
              </a:rPr>
              <a:t>，且 </a:t>
            </a:r>
            <a:r>
              <a:rPr lang="en-US" altLang="zh-TW" smtClean="0">
                <a:latin typeface="Arial" panose="020B0604020202020204" pitchFamily="34" charset="0"/>
              </a:rPr>
              <a:t>density </a:t>
            </a:r>
            <a:r>
              <a:rPr lang="zh-TW" altLang="en-US" smtClean="0">
                <a:latin typeface="Arial" panose="020B0604020202020204" pitchFamily="34" charset="0"/>
              </a:rPr>
              <a:t>是 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2 </a:t>
            </a:r>
            <a:r>
              <a:rPr lang="zh-TW" altLang="en-US" smtClean="0">
                <a:latin typeface="Arial" panose="020B0604020202020204" pitchFamily="34" charset="0"/>
              </a:rPr>
              <a:t>倍以上，但是它的 </a:t>
            </a:r>
            <a:r>
              <a:rPr lang="en-US" altLang="zh-TW" smtClean="0">
                <a:latin typeface="Arial" panose="020B0604020202020204" pitchFamily="34" charset="0"/>
              </a:rPr>
              <a:t>endurability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reliability </a:t>
            </a:r>
            <a:r>
              <a:rPr lang="zh-TW" altLang="en-US" smtClean="0">
                <a:latin typeface="Arial" panose="020B0604020202020204" pitchFamily="34" charset="0"/>
              </a:rPr>
              <a:t>都比 </a:t>
            </a:r>
            <a:r>
              <a:rPr lang="en-US" altLang="zh-TW" smtClean="0">
                <a:latin typeface="Arial" panose="020B0604020202020204" pitchFamily="34" charset="0"/>
              </a:rPr>
              <a:t>SLC </a:t>
            </a:r>
            <a:r>
              <a:rPr lang="zh-TW" altLang="en-US" smtClean="0">
                <a:latin typeface="Arial" panose="020B0604020202020204" pitchFamily="34" charset="0"/>
              </a:rPr>
              <a:t>低很多。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3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BE3B30-C7EB-4F77-8740-0E7275D27EAD}" type="slidenum">
              <a:rPr lang="en-US" altLang="zh-TW" sz="1300"/>
              <a:pPr/>
              <a:t>35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21987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關於 </a:t>
            </a:r>
            <a:r>
              <a:rPr lang="en-US" altLang="zh-TW" smtClean="0">
                <a:latin typeface="Arial" panose="020B0604020202020204" pitchFamily="34" charset="0"/>
              </a:rPr>
              <a:t>Endurability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issue</a:t>
            </a:r>
            <a:r>
              <a:rPr lang="zh-TW" altLang="en-US" smtClean="0">
                <a:latin typeface="Arial" panose="020B0604020202020204" pitchFamily="34" charset="0"/>
              </a:rPr>
              <a:t>，我們可以先看一個 </a:t>
            </a:r>
            <a:r>
              <a:rPr lang="en-US" altLang="zh-TW" smtClean="0">
                <a:latin typeface="Arial" panose="020B0604020202020204" pitchFamily="34" charset="0"/>
              </a:rPr>
              <a:t>Garbage collection </a:t>
            </a:r>
            <a:r>
              <a:rPr lang="zh-TW" altLang="en-US" smtClean="0">
                <a:latin typeface="Arial" panose="020B0604020202020204" pitchFamily="34" charset="0"/>
              </a:rPr>
              <a:t>例子：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假設有 </a:t>
            </a:r>
            <a:r>
              <a:rPr lang="en-US" altLang="zh-TW" smtClean="0">
                <a:latin typeface="Arial" panose="020B0604020202020204" pitchFamily="34" charset="0"/>
              </a:rPr>
              <a:t>6 </a:t>
            </a:r>
            <a:r>
              <a:rPr lang="zh-TW" altLang="en-US" smtClean="0">
                <a:latin typeface="Arial" panose="020B0604020202020204" pitchFamily="34" charset="0"/>
              </a:rPr>
              <a:t>個 </a:t>
            </a:r>
            <a:r>
              <a:rPr lang="en-US" altLang="zh-TW" smtClean="0">
                <a:latin typeface="Arial" panose="020B0604020202020204" pitchFamily="34" charset="0"/>
              </a:rPr>
              <a:t>write requests </a:t>
            </a:r>
            <a:r>
              <a:rPr lang="zh-TW" altLang="en-US" smtClean="0">
                <a:latin typeface="Arial" panose="020B0604020202020204" pitchFamily="34" charset="0"/>
              </a:rPr>
              <a:t>分別為 </a:t>
            </a:r>
            <a:r>
              <a:rPr lang="en-US" altLang="zh-TW" smtClean="0">
                <a:latin typeface="Arial" panose="020B0604020202020204" pitchFamily="34" charset="0"/>
              </a:rPr>
              <a:t>ABCDEF</a:t>
            </a:r>
            <a:r>
              <a:rPr lang="zh-TW" altLang="en-US" smtClean="0">
                <a:latin typeface="Arial" panose="020B0604020202020204" pitchFamily="34" charset="0"/>
              </a:rPr>
              <a:t>，其中紅色的為 </a:t>
            </a:r>
            <a:r>
              <a:rPr lang="en-US" altLang="zh-TW" smtClean="0">
                <a:latin typeface="Arial" panose="020B0604020202020204" pitchFamily="34" charset="0"/>
              </a:rPr>
              <a:t>hot data</a:t>
            </a:r>
            <a:r>
              <a:rPr lang="zh-TW" altLang="en-US" smtClean="0">
                <a:latin typeface="Arial" panose="020B0604020202020204" pitchFamily="34" charset="0"/>
              </a:rPr>
              <a:t>，也就是經常被 </a:t>
            </a:r>
            <a:r>
              <a:rPr lang="en-US" altLang="zh-TW" smtClean="0">
                <a:latin typeface="Arial" panose="020B0604020202020204" pitchFamily="34" charset="0"/>
              </a:rPr>
              <a:t>update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data</a:t>
            </a:r>
            <a:r>
              <a:rPr lang="zh-TW" altLang="en-US" smtClean="0">
                <a:latin typeface="Arial" panose="020B0604020202020204" pitchFamily="34" charset="0"/>
              </a:rPr>
              <a:t>，而藍色的為 </a:t>
            </a:r>
            <a:r>
              <a:rPr lang="en-US" altLang="zh-TW" smtClean="0">
                <a:latin typeface="Arial" panose="020B0604020202020204" pitchFamily="34" charset="0"/>
              </a:rPr>
              <a:t>cold data</a:t>
            </a:r>
            <a:r>
              <a:rPr lang="zh-TW" altLang="en-US" smtClean="0">
                <a:latin typeface="Arial" panose="020B0604020202020204" pitchFamily="34" charset="0"/>
              </a:rPr>
              <a:t>，也就是不常被 </a:t>
            </a:r>
            <a:r>
              <a:rPr lang="en-US" altLang="zh-TW" smtClean="0">
                <a:latin typeface="Arial" panose="020B0604020202020204" pitchFamily="34" charset="0"/>
              </a:rPr>
              <a:t>update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data</a:t>
            </a:r>
            <a:r>
              <a:rPr lang="zh-TW" altLang="en-US" smtClean="0">
                <a:latin typeface="Arial" panose="020B0604020202020204" pitchFamily="34" charset="0"/>
              </a:rPr>
              <a:t>。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一開始，資料就依序 </a:t>
            </a:r>
            <a:r>
              <a:rPr lang="en-US" altLang="zh-TW" smtClean="0">
                <a:latin typeface="Arial" panose="020B0604020202020204" pitchFamily="34" charset="0"/>
              </a:rPr>
              <a:t>ABCDEF </a:t>
            </a:r>
            <a:r>
              <a:rPr lang="zh-TW" altLang="en-US" smtClean="0">
                <a:latin typeface="Arial" panose="020B0604020202020204" pitchFamily="34" charset="0"/>
              </a:rPr>
              <a:t>被寫入兩個 </a:t>
            </a:r>
            <a:r>
              <a:rPr lang="en-US" altLang="zh-TW" smtClean="0">
                <a:latin typeface="Arial" panose="020B0604020202020204" pitchFamily="34" charset="0"/>
              </a:rPr>
              <a:t>blocks</a:t>
            </a:r>
            <a:r>
              <a:rPr lang="zh-TW" altLang="en-US" smtClean="0">
                <a:latin typeface="Arial" panose="020B0604020202020204" pitchFamily="34" charset="0"/>
              </a:rPr>
              <a:t>，過一阠 </a:t>
            </a:r>
            <a:r>
              <a:rPr lang="en-US" altLang="zh-TW" smtClean="0">
                <a:latin typeface="Arial" panose="020B0604020202020204" pitchFamily="34" charset="0"/>
              </a:rPr>
              <a:t>ACDF </a:t>
            </a:r>
            <a:r>
              <a:rPr lang="zh-TW" altLang="en-US" smtClean="0">
                <a:latin typeface="Arial" panose="020B0604020202020204" pitchFamily="34" charset="0"/>
              </a:rPr>
              <a:t>這一些 </a:t>
            </a:r>
            <a:r>
              <a:rPr lang="en-US" altLang="zh-TW" smtClean="0">
                <a:latin typeface="Arial" panose="020B0604020202020204" pitchFamily="34" charset="0"/>
              </a:rPr>
              <a:t>hot data </a:t>
            </a:r>
            <a:r>
              <a:rPr lang="zh-TW" altLang="en-US" smtClean="0">
                <a:latin typeface="Arial" panose="020B0604020202020204" pitchFamily="34" charset="0"/>
              </a:rPr>
              <a:t>又被 </a:t>
            </a:r>
            <a:r>
              <a:rPr lang="en-US" altLang="zh-TW" smtClean="0">
                <a:latin typeface="Arial" panose="020B0604020202020204" pitchFamily="34" charset="0"/>
              </a:rPr>
              <a:t>update </a:t>
            </a:r>
            <a:r>
              <a:rPr lang="zh-TW" altLang="en-US" smtClean="0">
                <a:latin typeface="Arial" panose="020B0604020202020204" pitchFamily="34" charset="0"/>
              </a:rPr>
              <a:t>了一次，於是原來的資料就變成過期的資料</a:t>
            </a:r>
            <a:r>
              <a:rPr lang="en-US" altLang="zh-TW" smtClean="0">
                <a:latin typeface="Arial" panose="020B0604020202020204" pitchFamily="34" charset="0"/>
              </a:rPr>
              <a:t>(invalid data)</a:t>
            </a:r>
            <a:r>
              <a:rPr lang="zh-TW" altLang="en-US" smtClean="0">
                <a:latin typeface="Arial" panose="020B0604020202020204" pitchFamily="34" charset="0"/>
              </a:rPr>
              <a:t>，這時系統只剩一個 </a:t>
            </a:r>
            <a:r>
              <a:rPr lang="en-US" altLang="zh-TW" smtClean="0">
                <a:latin typeface="Arial" panose="020B0604020202020204" pitchFamily="34" charset="0"/>
              </a:rPr>
              <a:t>free block</a:t>
            </a:r>
            <a:r>
              <a:rPr lang="zh-TW" altLang="en-US" smtClean="0">
                <a:latin typeface="Arial" panose="020B0604020202020204" pitchFamily="34" charset="0"/>
              </a:rPr>
              <a:t>，所以就需要啟動 </a:t>
            </a:r>
            <a:r>
              <a:rPr lang="en-US" altLang="zh-TW" smtClean="0">
                <a:latin typeface="Arial" panose="020B0604020202020204" pitchFamily="34" charset="0"/>
              </a:rPr>
              <a:t>garbage collection</a:t>
            </a:r>
            <a:r>
              <a:rPr lang="zh-TW" altLang="en-US" smtClean="0">
                <a:latin typeface="Arial" panose="020B0604020202020204" pitchFamily="34" charset="0"/>
              </a:rPr>
              <a:t>，為了減少 </a:t>
            </a:r>
            <a:r>
              <a:rPr lang="en-US" altLang="zh-TW" smtClean="0">
                <a:latin typeface="Arial" panose="020B0604020202020204" pitchFamily="34" charset="0"/>
              </a:rPr>
              <a:t>live page copy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overhead</a:t>
            </a:r>
            <a:r>
              <a:rPr lang="zh-TW" altLang="en-US" smtClean="0">
                <a:latin typeface="Arial" panose="020B0604020202020204" pitchFamily="34" charset="0"/>
              </a:rPr>
              <a:t>，我們選擇 </a:t>
            </a:r>
            <a:r>
              <a:rPr lang="en-US" altLang="zh-TW" smtClean="0">
                <a:latin typeface="Arial" panose="020B0604020202020204" pitchFamily="34" charset="0"/>
              </a:rPr>
              <a:t>live page </a:t>
            </a:r>
            <a:r>
              <a:rPr lang="zh-TW" altLang="en-US" smtClean="0">
                <a:latin typeface="Arial" panose="020B0604020202020204" pitchFamily="34" charset="0"/>
              </a:rPr>
              <a:t>最少的 </a:t>
            </a:r>
            <a:r>
              <a:rPr lang="en-US" altLang="zh-TW" smtClean="0">
                <a:latin typeface="Arial" panose="020B0604020202020204" pitchFamily="34" charset="0"/>
              </a:rPr>
              <a:t>block </a:t>
            </a:r>
            <a:r>
              <a:rPr lang="zh-TW" altLang="en-US" smtClean="0">
                <a:latin typeface="Arial" panose="020B0604020202020204" pitchFamily="34" charset="0"/>
              </a:rPr>
              <a:t>來 </a:t>
            </a:r>
            <a:r>
              <a:rPr lang="en-US" altLang="zh-TW" smtClean="0">
                <a:latin typeface="Arial" panose="020B0604020202020204" pitchFamily="34" charset="0"/>
              </a:rPr>
              <a:t>erase</a:t>
            </a:r>
            <a:r>
              <a:rPr lang="zh-TW" altLang="en-US" smtClean="0">
                <a:latin typeface="Arial" panose="020B0604020202020204" pitchFamily="34" charset="0"/>
              </a:rPr>
              <a:t>，首先把 </a:t>
            </a:r>
            <a:r>
              <a:rPr lang="en-US" altLang="zh-TW" smtClean="0">
                <a:latin typeface="Arial" panose="020B0604020202020204" pitchFamily="34" charset="0"/>
              </a:rPr>
              <a:t>valid data B copy </a:t>
            </a:r>
            <a:r>
              <a:rPr lang="zh-TW" altLang="en-US" smtClean="0">
                <a:latin typeface="Arial" panose="020B0604020202020204" pitchFamily="34" charset="0"/>
              </a:rPr>
              <a:t>到 </a:t>
            </a:r>
            <a:r>
              <a:rPr lang="en-US" altLang="zh-TW" smtClean="0">
                <a:latin typeface="Arial" panose="020B0604020202020204" pitchFamily="34" charset="0"/>
              </a:rPr>
              <a:t>free block</a:t>
            </a:r>
            <a:r>
              <a:rPr lang="zh-TW" altLang="en-US" smtClean="0">
                <a:latin typeface="Arial" panose="020B0604020202020204" pitchFamily="34" charset="0"/>
              </a:rPr>
              <a:t>，然後再把整個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掉。接下來 </a:t>
            </a:r>
            <a:r>
              <a:rPr lang="en-US" altLang="zh-TW" smtClean="0">
                <a:latin typeface="Arial" panose="020B0604020202020204" pitchFamily="34" charset="0"/>
              </a:rPr>
              <a:t>ACD </a:t>
            </a:r>
            <a:r>
              <a:rPr lang="zh-TW" altLang="en-US" smtClean="0">
                <a:latin typeface="Arial" panose="020B0604020202020204" pitchFamily="34" charset="0"/>
              </a:rPr>
              <a:t>又被 </a:t>
            </a:r>
            <a:r>
              <a:rPr lang="en-US" altLang="zh-TW" smtClean="0">
                <a:latin typeface="Arial" panose="020B0604020202020204" pitchFamily="34" charset="0"/>
              </a:rPr>
              <a:t>update </a:t>
            </a:r>
            <a:r>
              <a:rPr lang="zh-TW" altLang="en-US" smtClean="0">
                <a:latin typeface="Arial" panose="020B0604020202020204" pitchFamily="34" charset="0"/>
              </a:rPr>
              <a:t>一次，這時系統又只剩一個 </a:t>
            </a:r>
            <a:r>
              <a:rPr lang="en-US" altLang="zh-TW" smtClean="0">
                <a:latin typeface="Arial" panose="020B0604020202020204" pitchFamily="34" charset="0"/>
              </a:rPr>
              <a:t>free block</a:t>
            </a:r>
            <a:r>
              <a:rPr lang="zh-TW" altLang="en-US" smtClean="0">
                <a:latin typeface="Arial" panose="020B0604020202020204" pitchFamily="34" charset="0"/>
              </a:rPr>
              <a:t>，所以需要再啟動 </a:t>
            </a:r>
            <a:r>
              <a:rPr lang="en-US" altLang="zh-TW" smtClean="0">
                <a:latin typeface="Arial" panose="020B0604020202020204" pitchFamily="34" charset="0"/>
              </a:rPr>
              <a:t>garbage collection</a:t>
            </a:r>
            <a:r>
              <a:rPr lang="zh-TW" altLang="en-US" smtClean="0">
                <a:latin typeface="Arial" panose="020B0604020202020204" pitchFamily="34" charset="0"/>
              </a:rPr>
              <a:t>，於是就把 </a:t>
            </a:r>
            <a:r>
              <a:rPr lang="en-US" altLang="zh-TW" smtClean="0">
                <a:latin typeface="Arial" panose="020B0604020202020204" pitchFamily="34" charset="0"/>
              </a:rPr>
              <a:t>valid F copy </a:t>
            </a:r>
            <a:r>
              <a:rPr lang="zh-TW" altLang="en-US" smtClean="0">
                <a:latin typeface="Arial" panose="020B0604020202020204" pitchFamily="34" charset="0"/>
              </a:rPr>
              <a:t>到 </a:t>
            </a:r>
            <a:r>
              <a:rPr lang="en-US" altLang="zh-TW" smtClean="0">
                <a:latin typeface="Arial" panose="020B0604020202020204" pitchFamily="34" charset="0"/>
              </a:rPr>
              <a:t>free space</a:t>
            </a:r>
            <a:r>
              <a:rPr lang="zh-TW" altLang="en-US" smtClean="0">
                <a:latin typeface="Arial" panose="020B0604020202020204" pitchFamily="34" charset="0"/>
              </a:rPr>
              <a:t>，然後把整個  </a:t>
            </a:r>
            <a:r>
              <a:rPr lang="en-US" altLang="zh-TW" smtClean="0">
                <a:latin typeface="Arial" panose="020B0604020202020204" pitchFamily="34" charset="0"/>
              </a:rPr>
              <a:t>block erase </a:t>
            </a:r>
            <a:r>
              <a:rPr lang="zh-TW" altLang="en-US" smtClean="0">
                <a:latin typeface="Arial" panose="020B0604020202020204" pitchFamily="34" charset="0"/>
              </a:rPr>
              <a:t>掉。接下來 </a:t>
            </a:r>
            <a:r>
              <a:rPr lang="en-US" altLang="zh-TW" smtClean="0">
                <a:latin typeface="Arial" panose="020B0604020202020204" pitchFamily="34" charset="0"/>
              </a:rPr>
              <a:t>ACD </a:t>
            </a:r>
            <a:r>
              <a:rPr lang="zh-TW" altLang="en-US" smtClean="0">
                <a:latin typeface="Arial" panose="020B0604020202020204" pitchFamily="34" charset="0"/>
              </a:rPr>
              <a:t>又 </a:t>
            </a:r>
            <a:r>
              <a:rPr lang="en-US" altLang="zh-TW" smtClean="0">
                <a:latin typeface="Arial" panose="020B0604020202020204" pitchFamily="34" charset="0"/>
              </a:rPr>
              <a:t>update </a:t>
            </a:r>
            <a:r>
              <a:rPr lang="zh-TW" altLang="en-US" smtClean="0">
                <a:latin typeface="Arial" panose="020B0604020202020204" pitchFamily="34" charset="0"/>
              </a:rPr>
              <a:t>了一次之後又需要啟動 </a:t>
            </a:r>
            <a:r>
              <a:rPr lang="en-US" altLang="zh-TW" smtClean="0">
                <a:latin typeface="Arial" panose="020B0604020202020204" pitchFamily="34" charset="0"/>
              </a:rPr>
              <a:t>GC</a:t>
            </a:r>
            <a:r>
              <a:rPr lang="zh-TW" altLang="en-US" smtClean="0">
                <a:latin typeface="Arial" panose="020B0604020202020204" pitchFamily="34" charset="0"/>
              </a:rPr>
              <a:t>。</a:t>
            </a: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從這個例子我們會發現為了減少 </a:t>
            </a:r>
            <a:r>
              <a:rPr lang="en-US" altLang="zh-TW" smtClean="0">
                <a:latin typeface="Arial" panose="020B0604020202020204" pitchFamily="34" charset="0"/>
              </a:rPr>
              <a:t>live-page copy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overhead</a:t>
            </a:r>
            <a:r>
              <a:rPr lang="zh-TW" altLang="en-US" smtClean="0">
                <a:latin typeface="Arial" panose="020B0604020202020204" pitchFamily="34" charset="0"/>
              </a:rPr>
              <a:t>，我們儘量選擇有效資料比較少的 </a:t>
            </a:r>
            <a:r>
              <a:rPr lang="en-US" altLang="zh-TW" smtClean="0">
                <a:latin typeface="Arial" panose="020B0604020202020204" pitchFamily="34" charset="0"/>
              </a:rPr>
              <a:t>block </a:t>
            </a:r>
            <a:r>
              <a:rPr lang="zh-TW" altLang="en-US" smtClean="0">
                <a:latin typeface="Arial" panose="020B0604020202020204" pitchFamily="34" charset="0"/>
              </a:rPr>
              <a:t>來 </a:t>
            </a:r>
            <a:r>
              <a:rPr lang="en-US" altLang="zh-TW" smtClean="0">
                <a:latin typeface="Arial" panose="020B0604020202020204" pitchFamily="34" charset="0"/>
              </a:rPr>
              <a:t>erase</a:t>
            </a:r>
            <a:r>
              <a:rPr lang="zh-TW" altLang="en-US" smtClean="0">
                <a:latin typeface="Arial" panose="020B0604020202020204" pitchFamily="34" charset="0"/>
              </a:rPr>
              <a:t>，但是造成存放 </a:t>
            </a:r>
            <a:r>
              <a:rPr lang="en-US" altLang="zh-TW" smtClean="0">
                <a:latin typeface="Arial" panose="020B0604020202020204" pitchFamily="34" charset="0"/>
              </a:rPr>
              <a:t>cold data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block </a:t>
            </a:r>
            <a:r>
              <a:rPr lang="zh-TW" altLang="en-US" smtClean="0">
                <a:latin typeface="Arial" panose="020B0604020202020204" pitchFamily="34" charset="0"/>
              </a:rPr>
              <a:t>幾乎不會被 </a:t>
            </a:r>
            <a:r>
              <a:rPr lang="en-US" altLang="zh-TW" smtClean="0">
                <a:latin typeface="Arial" panose="020B0604020202020204" pitchFamily="34" charset="0"/>
              </a:rPr>
              <a:t>erase</a:t>
            </a:r>
            <a:r>
              <a:rPr lang="zh-TW" altLang="en-US" smtClean="0">
                <a:latin typeface="Arial" panose="020B0604020202020204" pitchFamily="34" charset="0"/>
              </a:rPr>
              <a:t>，造成存迎 </a:t>
            </a:r>
            <a:r>
              <a:rPr lang="en-US" altLang="zh-TW" smtClean="0">
                <a:latin typeface="Arial" panose="020B0604020202020204" pitchFamily="34" charset="0"/>
              </a:rPr>
              <a:t>hot data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block </a:t>
            </a:r>
            <a:r>
              <a:rPr lang="zh-TW" altLang="en-US" smtClean="0">
                <a:latin typeface="Arial" panose="020B0604020202020204" pitchFamily="34" charset="0"/>
              </a:rPr>
              <a:t>很快就會被 </a:t>
            </a:r>
            <a:r>
              <a:rPr lang="en-US" altLang="zh-TW" smtClean="0">
                <a:latin typeface="Arial" panose="020B0604020202020204" pitchFamily="34" charset="0"/>
              </a:rPr>
              <a:t>wear out</a:t>
            </a:r>
            <a:r>
              <a:rPr lang="zh-TW" altLang="en-US" smtClean="0">
                <a:latin typeface="Arial" panose="020B0604020202020204" pitchFamily="34" charset="0"/>
              </a:rPr>
              <a:t>，也就是超過他們的 </a:t>
            </a:r>
            <a:r>
              <a:rPr lang="en-US" altLang="zh-TW" smtClean="0">
                <a:latin typeface="Arial" panose="020B0604020202020204" pitchFamily="34" charset="0"/>
              </a:rPr>
              <a:t>erase cycles</a:t>
            </a:r>
            <a:r>
              <a:rPr lang="zh-TW" altLang="en-US" smtClean="0">
                <a:latin typeface="Arial" panose="020B0604020202020204" pitchFamily="34" charset="0"/>
              </a:rPr>
              <a:t>。 </a:t>
            </a:r>
          </a:p>
        </p:txBody>
      </p:sp>
      <p:sp>
        <p:nvSpPr>
          <p:cNvPr id="144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F530A0-E228-46D8-94F4-AD18B8FD863D}" type="slidenum">
              <a:rPr lang="en-US" altLang="zh-TW" sz="1300"/>
              <a:pPr/>
              <a:t>36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18503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因為每個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block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可被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erase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的次數隨著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MLC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的發展則是越來越少，且 隨著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被用在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high access frequency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的應用中，使得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的使用壽命受到嚴重的挑戰，因此如何在不造成嚴重的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overhead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 的情況下能夠平均分配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erases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到整個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來提昇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的壽命，已成為一個重要的挑戰。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zh-TW" altLang="en-US" sz="1000" smtClean="0">
              <a:solidFill>
                <a:srgbClr val="006600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同時，由於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MLC 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的被使用，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bit error probability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越來越高，且目前用在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error correction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機制都無法有效的同時處理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random error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及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burst error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，所以如何快速有效的提高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flash memory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的 </a:t>
            </a:r>
            <a:r>
              <a:rPr lang="en-US" altLang="zh-TW" sz="1000" smtClean="0">
                <a:solidFill>
                  <a:srgbClr val="006600"/>
                </a:solidFill>
                <a:latin typeface="Arial" pitchFamily="34" charset="0"/>
              </a:rPr>
              <a:t>reliability </a:t>
            </a:r>
            <a:r>
              <a:rPr lang="zh-TW" altLang="en-US" sz="1000" smtClean="0">
                <a:solidFill>
                  <a:srgbClr val="006600"/>
                </a:solidFill>
                <a:latin typeface="Arial" pitchFamily="34" charset="0"/>
              </a:rPr>
              <a:t>亦成為一個非常重要的議題。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zh-TW" sz="1000" b="1" smtClean="0">
              <a:solidFill>
                <a:srgbClr val="006600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zh-TW" sz="1000" b="1" smtClean="0">
              <a:solidFill>
                <a:srgbClr val="006600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b="1" smtClean="0">
                <a:solidFill>
                  <a:srgbClr val="006600"/>
                </a:solidFill>
                <a:latin typeface="Arial" pitchFamily="34" charset="0"/>
              </a:rPr>
              <a:t>Out-Place Update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Updated data could be written somewhere else.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Tracking of the newest version of data must be done.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1000" b="1" smtClean="0">
                <a:latin typeface="Arial" pitchFamily="34" charset="0"/>
              </a:rPr>
              <a:t>    Bulk-Erasing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   Pages are erased in a block unit to recycle used but invalid pages.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b="1" smtClean="0">
                <a:solidFill>
                  <a:srgbClr val="006600"/>
                </a:solidFill>
                <a:latin typeface="Arial" pitchFamily="34" charset="0"/>
              </a:rPr>
              <a:t>Wear-Leveling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Erasing of blocks must be done as evenly as possible.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A clever block assignment for write operations, due to out-place updates, must be provided.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1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1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Random error: errors on random bits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Read/write disturbs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Data retention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Premature oxide breakdown (cell failure)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Burst error: errors on consecutive bits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Address-line (bit line or word line) defect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000" smtClean="0">
                <a:latin typeface="Arial" pitchFamily="34" charset="0"/>
              </a:rPr>
              <a:t>Fast-erasing bit(/cell) – caused by </a:t>
            </a:r>
            <a:r>
              <a:rPr lang="en-US" altLang="zh-TW" sz="1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over-erasing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1100" smtClean="0">
                <a:latin typeface="Arial" pitchFamily="34" charset="0"/>
              </a:rPr>
              <a:t>All the cells connected to </a:t>
            </a:r>
            <a:r>
              <a:rPr lang="en-US" altLang="zh-TW" sz="1100" smtClean="0">
                <a:solidFill>
                  <a:srgbClr val="0000FF"/>
                </a:solidFill>
                <a:latin typeface="Arial" pitchFamily="34" charset="0"/>
              </a:rPr>
              <a:t>the same bit line</a:t>
            </a:r>
            <a:r>
              <a:rPr lang="en-US" altLang="zh-TW" sz="1100" smtClean="0">
                <a:latin typeface="Arial" pitchFamily="34" charset="0"/>
              </a:rPr>
              <a:t> of a depleted cell would be read as “</a:t>
            </a:r>
            <a:r>
              <a:rPr lang="en-US" altLang="zh-TW" sz="110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zh-TW" sz="1100" smtClean="0">
                <a:latin typeface="Arial" pitchFamily="34" charset="0"/>
              </a:rPr>
              <a:t>” irrespective of their actual content.</a:t>
            </a:r>
            <a:endParaRPr lang="en-US" altLang="zh-TW" sz="10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1000" smtClean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zh-TW" altLang="en-US" sz="1000" smtClean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zh-TW" altLang="en-US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1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由於 </a:t>
            </a:r>
            <a:r>
              <a:rPr lang="en-US" altLang="zh-TW" smtClean="0">
                <a:latin typeface="Arial" panose="020B0604020202020204" pitchFamily="34" charset="0"/>
              </a:rPr>
              <a:t>flash memory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erase cycle </a:t>
            </a:r>
            <a:r>
              <a:rPr lang="zh-TW" altLang="en-US" smtClean="0">
                <a:latin typeface="Arial" panose="020B0604020202020204" pitchFamily="34" charset="0"/>
              </a:rPr>
              <a:t>持續下降，且同時也被用在一些比較 </a:t>
            </a:r>
            <a:r>
              <a:rPr lang="en-US" altLang="zh-TW" smtClean="0">
                <a:latin typeface="Arial" panose="020B0604020202020204" pitchFamily="34" charset="0"/>
              </a:rPr>
              <a:t>high access frequency </a:t>
            </a:r>
            <a:r>
              <a:rPr lang="zh-TW" altLang="en-US" smtClean="0">
                <a:latin typeface="Arial" panose="020B0604020202020204" pitchFamily="34" charset="0"/>
              </a:rPr>
              <a:t>的 應用上，如用來當做硬的 </a:t>
            </a:r>
            <a:r>
              <a:rPr lang="en-US" altLang="zh-TW" smtClean="0">
                <a:latin typeface="Arial" panose="020B0604020202020204" pitchFamily="34" charset="0"/>
              </a:rPr>
              <a:t>cache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solid state disk </a:t>
            </a:r>
            <a:r>
              <a:rPr lang="zh-TW" altLang="en-US" smtClean="0">
                <a:latin typeface="Arial" panose="020B0604020202020204" pitchFamily="34" charset="0"/>
              </a:rPr>
              <a:t>來取代 硬碟。因此近年來 </a:t>
            </a:r>
            <a:r>
              <a:rPr lang="en-US" altLang="zh-TW" smtClean="0">
                <a:latin typeface="Arial" panose="020B0604020202020204" pitchFamily="34" charset="0"/>
              </a:rPr>
              <a:t>wear leveling </a:t>
            </a:r>
            <a:r>
              <a:rPr lang="zh-TW" altLang="en-US" smtClean="0">
                <a:latin typeface="Arial" panose="020B0604020202020204" pitchFamily="34" charset="0"/>
              </a:rPr>
              <a:t>變得越來越重要。</a:t>
            </a:r>
          </a:p>
        </p:txBody>
      </p:sp>
      <p:sp>
        <p:nvSpPr>
          <p:cNvPr id="146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745D6D-3425-4C7D-8663-CBD104D6CE88}" type="slidenum">
              <a:rPr lang="en-US" altLang="zh-TW" sz="1300"/>
              <a:pPr/>
              <a:t>38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401754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15ACF5-06BE-4379-8F4E-DF754B4A20EE}" type="slidenum">
              <a:rPr lang="en-US" altLang="zh-TW" sz="1300"/>
              <a:pPr/>
              <a:t>39</a:t>
            </a:fld>
            <a:endParaRPr lang="en-US" altLang="zh-TW" sz="130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然而在設計 </a:t>
            </a:r>
            <a:r>
              <a:rPr lang="en-US" altLang="zh-TW" smtClean="0">
                <a:latin typeface="Arial" panose="020B0604020202020204" pitchFamily="34" charset="0"/>
              </a:rPr>
              <a:t>static wear leveling </a:t>
            </a:r>
            <a:r>
              <a:rPr lang="zh-TW" altLang="en-US" smtClean="0">
                <a:latin typeface="Arial" panose="020B0604020202020204" pitchFamily="34" charset="0"/>
              </a:rPr>
              <a:t>之時，我們同時需要考量到 </a:t>
            </a:r>
            <a:r>
              <a:rPr lang="en-US" altLang="zh-TW" smtClean="0">
                <a:latin typeface="Arial" panose="020B0604020202020204" pitchFamily="34" charset="0"/>
              </a:rPr>
              <a:t>scalability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compatibility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issue</a:t>
            </a:r>
            <a:r>
              <a:rPr lang="zh-TW" altLang="en-US" smtClean="0">
                <a:latin typeface="Arial" panose="020B0604020202020204" pitchFamily="34" charset="0"/>
              </a:rPr>
              <a:t>，由於 </a:t>
            </a:r>
            <a:r>
              <a:rPr lang="en-US" altLang="zh-TW" smtClean="0">
                <a:latin typeface="Arial" panose="020B0604020202020204" pitchFamily="34" charset="0"/>
              </a:rPr>
              <a:t>flash </a:t>
            </a:r>
            <a:r>
              <a:rPr lang="zh-TW" altLang="en-US" smtClean="0">
                <a:latin typeface="Arial" panose="020B0604020202020204" pitchFamily="34" charset="0"/>
              </a:rPr>
              <a:t>的 </a:t>
            </a:r>
            <a:r>
              <a:rPr lang="en-US" altLang="zh-TW" smtClean="0">
                <a:latin typeface="Arial" panose="020B0604020202020204" pitchFamily="34" charset="0"/>
              </a:rPr>
              <a:t>capacity </a:t>
            </a:r>
            <a:r>
              <a:rPr lang="zh-TW" altLang="en-US" smtClean="0">
                <a:latin typeface="Arial" panose="020B0604020202020204" pitchFamily="34" charset="0"/>
              </a:rPr>
              <a:t>幾乎是每年就會 </a:t>
            </a:r>
            <a:r>
              <a:rPr lang="en-US" altLang="zh-TW" smtClean="0">
                <a:latin typeface="Arial" panose="020B0604020202020204" pitchFamily="34" charset="0"/>
              </a:rPr>
              <a:t>double</a:t>
            </a:r>
            <a:r>
              <a:rPr lang="zh-TW" altLang="en-US" smtClean="0">
                <a:latin typeface="Arial" panose="020B0604020202020204" pitchFamily="34" charset="0"/>
              </a:rPr>
              <a:t>，而系統的 </a:t>
            </a:r>
            <a:r>
              <a:rPr lang="en-US" altLang="zh-TW" smtClean="0">
                <a:latin typeface="Arial" panose="020B0604020202020204" pitchFamily="34" charset="0"/>
              </a:rPr>
              <a:t>RAM space </a:t>
            </a:r>
            <a:r>
              <a:rPr lang="zh-TW" altLang="en-US" smtClean="0">
                <a:latin typeface="Arial" panose="020B0604020202020204" pitchFamily="34" charset="0"/>
              </a:rPr>
              <a:t>及 </a:t>
            </a:r>
            <a:r>
              <a:rPr lang="en-US" altLang="zh-TW" smtClean="0">
                <a:latin typeface="Arial" panose="020B0604020202020204" pitchFamily="34" charset="0"/>
              </a:rPr>
              <a:t>computing power </a:t>
            </a:r>
            <a:r>
              <a:rPr lang="zh-TW" altLang="en-US" smtClean="0">
                <a:latin typeface="Arial" panose="020B0604020202020204" pitchFamily="34" charset="0"/>
              </a:rPr>
              <a:t>不可能以同樣的速度提昇。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另外，目前大部分通用的 </a:t>
            </a:r>
            <a:r>
              <a:rPr lang="en-US" altLang="zh-TW" smtClean="0">
                <a:latin typeface="Arial" panose="020B0604020202020204" pitchFamily="34" charset="0"/>
              </a:rPr>
              <a:t>FTL design </a:t>
            </a:r>
            <a:r>
              <a:rPr lang="zh-TW" altLang="en-US" smtClean="0">
                <a:latin typeface="Arial" panose="020B0604020202020204" pitchFamily="34" charset="0"/>
              </a:rPr>
              <a:t>並沒有使用 </a:t>
            </a:r>
            <a:r>
              <a:rPr lang="en-US" altLang="zh-TW" smtClean="0">
                <a:latin typeface="Arial" panose="020B0604020202020204" pitchFamily="34" charset="0"/>
              </a:rPr>
              <a:t>static wear leveling</a:t>
            </a:r>
            <a:r>
              <a:rPr lang="zh-TW" altLang="en-US" smtClean="0">
                <a:latin typeface="Arial" panose="020B0604020202020204" pitchFamily="34" charset="0"/>
              </a:rPr>
              <a:t>，因此我們的設計必須要能夠相容於目前的 </a:t>
            </a:r>
            <a:r>
              <a:rPr lang="en-US" altLang="zh-TW" smtClean="0">
                <a:latin typeface="Arial" panose="020B0604020202020204" pitchFamily="34" charset="0"/>
              </a:rPr>
              <a:t>FTL design</a:t>
            </a:r>
            <a:r>
              <a:rPr lang="zh-TW" altLang="en-US" smtClean="0">
                <a:latin typeface="Arial" panose="020B0604020202020204" pitchFamily="34" charset="0"/>
              </a:rPr>
              <a:t>，讓它們能夠很容易的加入我們所提的機制來達到 </a:t>
            </a:r>
            <a:r>
              <a:rPr lang="en-US" altLang="zh-TW" smtClean="0">
                <a:latin typeface="Arial" panose="020B0604020202020204" pitchFamily="34" charset="0"/>
              </a:rPr>
              <a:t>static wear leveling </a:t>
            </a:r>
            <a:r>
              <a:rPr lang="zh-TW" altLang="en-US" smtClean="0">
                <a:latin typeface="Arial" panose="020B0604020202020204" pitchFamily="34" charset="0"/>
              </a:rPr>
              <a:t>的目的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 smtClean="0">
                <a:latin typeface="Arial" panose="020B0604020202020204" pitchFamily="34" charset="0"/>
              </a:rPr>
              <a:t>In order to minimize the overhead, the proposed mechanism should be inserted into existing management schemes with limited modifications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5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7174" name="Picture 6" descr="UofM-3_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09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75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8" y="0"/>
            <a:ext cx="886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288" y="914400"/>
            <a:ext cx="435451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354513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354513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6950" y="6481763"/>
            <a:ext cx="1816100" cy="376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Slide </a:t>
            </a:r>
            <a:fld id="{AA3AECF0-37E8-4611-94C1-4FFE051EE68D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516206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8" y="0"/>
            <a:ext cx="886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288" y="914400"/>
            <a:ext cx="435451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54513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96950" y="6481763"/>
            <a:ext cx="1816100" cy="376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en-GB"/>
              <a:t>Slide </a:t>
            </a:r>
            <a:fld id="{D701661A-8241-4E36-ACF4-946B0D235842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4520721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850" y="1054100"/>
            <a:ext cx="8291513" cy="787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0850" y="2006600"/>
            <a:ext cx="8291513" cy="4622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3CA05-2E91-4D25-85E0-7E215710590F}" type="datetime4">
              <a:rPr lang="en-US"/>
              <a:pPr>
                <a:defRPr/>
              </a:pPr>
              <a:t>February 5, 2017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95AB34-25BF-4688-8225-D2CD8BC5A2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206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0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28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98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21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0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6" name="Picture 12" descr="UofM-3_T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55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905000"/>
          </a:xfrm>
        </p:spPr>
        <p:txBody>
          <a:bodyPr/>
          <a:lstStyle/>
          <a:p>
            <a:r>
              <a:rPr lang="en-US" sz="3600" dirty="0" smtClean="0"/>
              <a:t>Solid State Drive Overview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David H.C. Du</a:t>
            </a:r>
            <a:endParaRPr lang="en-US" dirty="0"/>
          </a:p>
          <a:p>
            <a:endParaRPr lang="en-US" sz="2400" dirty="0"/>
          </a:p>
          <a:p>
            <a:r>
              <a:rPr lang="en-US" sz="2000" dirty="0"/>
              <a:t>Department of Computer Science &amp; Engineering </a:t>
            </a:r>
          </a:p>
          <a:p>
            <a:r>
              <a:rPr lang="en-US" sz="2000" dirty="0"/>
              <a:t>University of Minnesota, Twin Cities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What is FTL?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85801"/>
            <a:ext cx="4572000" cy="5257800"/>
          </a:xfrm>
        </p:spPr>
        <p:txBody>
          <a:bodyPr/>
          <a:lstStyle/>
          <a:p>
            <a:r>
              <a:rPr lang="en-US" altLang="ko-KR" dirty="0" smtClean="0">
                <a:cs typeface="HY엽서L"/>
              </a:rPr>
              <a:t>A software layer that makes flash memory appear to the system like a disk drive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  <a:cs typeface="HY엽서L"/>
              </a:rPr>
              <a:t>Sector mapping</a:t>
            </a:r>
            <a:r>
              <a:rPr lang="en-US" altLang="ko-KR" dirty="0" smtClean="0">
                <a:cs typeface="HY엽서L"/>
              </a:rPr>
              <a:t>: logical sector &lt;-&gt; physical page</a:t>
            </a:r>
          </a:p>
          <a:p>
            <a:pPr lvl="1"/>
            <a:r>
              <a:rPr lang="en-US" altLang="ko-KR" dirty="0" smtClean="0">
                <a:cs typeface="HY엽서L"/>
              </a:rPr>
              <a:t>Garbage collection</a:t>
            </a:r>
          </a:p>
          <a:p>
            <a:pPr lvl="1"/>
            <a:r>
              <a:rPr lang="en-US" altLang="ko-KR" dirty="0" smtClean="0">
                <a:cs typeface="HY엽서L"/>
              </a:rPr>
              <a:t>Power-off recovery</a:t>
            </a:r>
          </a:p>
          <a:p>
            <a:pPr lvl="1"/>
            <a:r>
              <a:rPr lang="en-US" altLang="ko-KR" dirty="0" smtClean="0">
                <a:cs typeface="HY엽서L"/>
              </a:rPr>
              <a:t>Wear leveling and bad block management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ko-KR" dirty="0" smtClean="0">
              <a:cs typeface="HY엽서L"/>
            </a:endParaRPr>
          </a:p>
          <a:p>
            <a:pPr lvl="1"/>
            <a:endParaRPr lang="en-US" altLang="ko-KR" dirty="0" smtClean="0">
              <a:cs typeface="HY엽서L"/>
            </a:endParaRPr>
          </a:p>
          <a:p>
            <a:pPr lvl="1"/>
            <a:endParaRPr lang="en-US" altLang="ko-KR" dirty="0" smtClean="0">
              <a:cs typeface="HY엽서L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90600"/>
            <a:ext cx="4114800" cy="4762500"/>
          </a:xfrm>
        </p:spPr>
      </p:pic>
    </p:spTree>
    <p:extLst>
      <p:ext uri="{BB962C8B-B14F-4D97-AF65-F5344CB8AC3E}">
        <p14:creationId xmlns:p14="http://schemas.microsoft.com/office/powerpoint/2010/main" val="26389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81000"/>
            <a:ext cx="7381512" cy="1370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Failure During Program Execution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9067800" cy="6400800"/>
          </a:xfrm>
        </p:spPr>
        <p:txBody>
          <a:bodyPr/>
          <a:lstStyle/>
          <a:p>
            <a:r>
              <a:rPr lang="en-US" altLang="en-US" sz="2400" dirty="0" smtClean="0"/>
              <a:t>Computers today are much faster, but applications are more complicated </a:t>
            </a:r>
          </a:p>
          <a:p>
            <a:r>
              <a:rPr lang="en-US" altLang="en-US" sz="2400" dirty="0" smtClean="0"/>
              <a:t>Applications which still take a long time -</a:t>
            </a:r>
          </a:p>
          <a:p>
            <a:pPr lvl="1"/>
            <a:r>
              <a:rPr lang="en-US" altLang="en-US" sz="2400" dirty="0" smtClean="0">
                <a:solidFill>
                  <a:srgbClr val="0033CC"/>
                </a:solidFill>
              </a:rPr>
              <a:t>(1)</a:t>
            </a:r>
            <a:r>
              <a:rPr lang="en-US" altLang="en-US" sz="2400" dirty="0" smtClean="0"/>
              <a:t> Database Updates</a:t>
            </a:r>
          </a:p>
          <a:p>
            <a:pPr lvl="1"/>
            <a:r>
              <a:rPr lang="en-US" altLang="en-US" sz="2400" dirty="0" smtClean="0">
                <a:solidFill>
                  <a:srgbClr val="0033CC"/>
                </a:solidFill>
              </a:rPr>
              <a:t>(2)</a:t>
            </a:r>
            <a:r>
              <a:rPr lang="en-US" altLang="en-US" sz="2400" dirty="0" smtClean="0"/>
              <a:t> Fluid-flow Simulation - needed for weather and climate modeling</a:t>
            </a:r>
          </a:p>
          <a:p>
            <a:pPr lvl="1"/>
            <a:r>
              <a:rPr lang="en-US" altLang="en-US" sz="2400" dirty="0" smtClean="0">
                <a:solidFill>
                  <a:srgbClr val="0033CC"/>
                </a:solidFill>
              </a:rPr>
              <a:t>(3)</a:t>
            </a:r>
            <a:r>
              <a:rPr lang="en-US" altLang="en-US" sz="2400" dirty="0" smtClean="0"/>
              <a:t> Optimization - optimal deployment of resources by industry (e.g. - airlines)</a:t>
            </a:r>
          </a:p>
          <a:p>
            <a:pPr lvl="1"/>
            <a:r>
              <a:rPr lang="en-US" altLang="en-US" sz="2400" dirty="0" smtClean="0">
                <a:solidFill>
                  <a:srgbClr val="0033CC"/>
                </a:solidFill>
              </a:rPr>
              <a:t>(4)</a:t>
            </a:r>
            <a:r>
              <a:rPr lang="en-US" altLang="en-US" sz="2400" dirty="0" smtClean="0"/>
              <a:t> Astronomy -  N-body simulations and modeling of  universe </a:t>
            </a:r>
          </a:p>
          <a:p>
            <a:pPr lvl="1"/>
            <a:r>
              <a:rPr lang="en-US" altLang="en-US" sz="2400" dirty="0" smtClean="0">
                <a:solidFill>
                  <a:srgbClr val="0033CC"/>
                </a:solidFill>
              </a:rPr>
              <a:t>(5)</a:t>
            </a:r>
            <a:r>
              <a:rPr lang="en-US" altLang="en-US" sz="2400" dirty="0" smtClean="0"/>
              <a:t> Biochemistry - study of protein folding </a:t>
            </a:r>
          </a:p>
          <a:p>
            <a:r>
              <a:rPr lang="en-US" altLang="en-US" sz="2400" dirty="0" smtClean="0"/>
              <a:t>When execution time is very long - both probability of failure during execution and cost of failure become significant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649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ChangeArrowheads="1"/>
          </p:cNvSpPr>
          <p:nvPr/>
        </p:nvSpPr>
        <p:spPr bwMode="auto">
          <a:xfrm>
            <a:off x="3857625" y="3213100"/>
            <a:ext cx="711200" cy="482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-</a:t>
            </a: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0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4057650" y="4473575"/>
            <a:ext cx="419100" cy="30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-</a:t>
            </a: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>
              <a:solidFill>
                <a:srgbClr val="0033CC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77800"/>
            <a:ext cx="7162800" cy="49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Cost of Program Failure - Example</a:t>
            </a:r>
          </a:p>
        </p:txBody>
      </p:sp>
      <p:sp>
        <p:nvSpPr>
          <p:cNvPr id="556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7000" y="669925"/>
            <a:ext cx="8483600" cy="5121275"/>
          </a:xfrm>
        </p:spPr>
        <p:txBody>
          <a:bodyPr/>
          <a:lstStyle/>
          <a:p>
            <a:r>
              <a:rPr lang="en-US" altLang="en-US" sz="2000" dirty="0" smtClean="0"/>
              <a:t>Program takes </a:t>
            </a:r>
            <a:r>
              <a:rPr lang="en-US" altLang="en-US" sz="2000" dirty="0" smtClean="0">
                <a:solidFill>
                  <a:srgbClr val="0033CC"/>
                </a:solidFill>
              </a:rPr>
              <a:t>T</a:t>
            </a:r>
            <a:r>
              <a:rPr lang="en-US" altLang="en-US" sz="2000" dirty="0" smtClean="0"/>
              <a:t> hours to execute  </a:t>
            </a:r>
          </a:p>
          <a:p>
            <a:r>
              <a:rPr lang="en-US" altLang="en-US" sz="2000" dirty="0" smtClean="0"/>
              <a:t>System suffers transient failures - rate of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 </a:t>
            </a:r>
            <a:r>
              <a:rPr lang="en-US" altLang="en-US" sz="2000" dirty="0" smtClean="0">
                <a:solidFill>
                  <a:srgbClr val="0033CC"/>
                </a:solidFill>
              </a:rPr>
              <a:t> </a:t>
            </a:r>
            <a:r>
              <a:rPr lang="en-US" altLang="en-US" sz="2000" dirty="0" smtClean="0"/>
              <a:t>failures per hour </a:t>
            </a:r>
          </a:p>
          <a:p>
            <a:r>
              <a:rPr lang="en-US" altLang="en-US" sz="2000" dirty="0" smtClean="0"/>
              <a:t>Failure is instantaneous but all prior work is lost</a:t>
            </a:r>
          </a:p>
          <a:p>
            <a:r>
              <a:rPr lang="en-US" altLang="en-US" sz="2000" dirty="0" smtClean="0">
                <a:solidFill>
                  <a:srgbClr val="0033CC"/>
                </a:solidFill>
              </a:rPr>
              <a:t>E</a:t>
            </a:r>
            <a:r>
              <a:rPr lang="en-US" altLang="en-US" sz="2000" dirty="0" smtClean="0"/>
              <a:t> - expected total execution time including any computational work lost due to failures    </a:t>
            </a:r>
          </a:p>
          <a:p>
            <a:r>
              <a:rPr lang="en-US" altLang="en-US" sz="2000" dirty="0" smtClean="0"/>
              <a:t>If there are no failures during execution - a case which has probability </a:t>
            </a:r>
            <a:r>
              <a:rPr lang="en-US" altLang="en-US" sz="2000" dirty="0" smtClean="0">
                <a:solidFill>
                  <a:srgbClr val="0033CC"/>
                </a:solidFill>
              </a:rPr>
              <a:t>e</a:t>
            </a:r>
            <a:r>
              <a:rPr lang="en-US" altLang="en-US" sz="2000" dirty="0" smtClean="0"/>
              <a:t>     -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33CC"/>
                </a:solidFill>
              </a:rPr>
              <a:t>      conditional expected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0033CC"/>
                </a:solidFill>
              </a:rPr>
              <a:t>total execution time =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dirty="0" smtClean="0">
                <a:solidFill>
                  <a:srgbClr val="0033CC"/>
                </a:solidFill>
              </a:rPr>
              <a:t>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                        </a:t>
            </a:r>
          </a:p>
          <a:p>
            <a:r>
              <a:rPr lang="en-US" altLang="en-US" sz="2000" dirty="0" smtClean="0"/>
              <a:t>The probability that a failure will occur at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 </a:t>
            </a:r>
            <a:r>
              <a:rPr lang="en-US" altLang="en-US" sz="2000" dirty="0" smtClean="0">
                <a:sym typeface="Symbol" panose="05050102010706020507" pitchFamily="18" charset="2"/>
              </a:rPr>
              <a:t>hours</a:t>
            </a:r>
            <a:r>
              <a:rPr lang="en-US" altLang="en-US" sz="2000" dirty="0" smtClean="0"/>
              <a:t> into the execution is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e</a:t>
            </a:r>
            <a:r>
              <a:rPr lang="en-US" altLang="en-US" sz="2000" dirty="0" smtClean="0"/>
              <a:t>    </a:t>
            </a:r>
            <a:r>
              <a:rPr lang="en-US" altLang="en-US" sz="2000" dirty="0" smtClean="0">
                <a:solidFill>
                  <a:srgbClr val="0033CC"/>
                </a:solidFill>
              </a:rPr>
              <a:t>d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</a:t>
            </a:r>
            <a:endParaRPr lang="en-US" altLang="en-US" sz="2000" dirty="0" smtClean="0"/>
          </a:p>
          <a:p>
            <a:r>
              <a:rPr lang="en-US" altLang="en-US" sz="2000" dirty="0" smtClean="0"/>
              <a:t>In this case,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 </a:t>
            </a:r>
            <a:r>
              <a:rPr lang="en-US" altLang="en-US" sz="2000" dirty="0" smtClean="0">
                <a:sym typeface="Symbol" panose="05050102010706020507" pitchFamily="18" charset="2"/>
              </a:rPr>
              <a:t>hours are wasted, the program has to be restarted and an additional expected time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E </a:t>
            </a:r>
            <a:r>
              <a:rPr lang="en-US" altLang="en-US" sz="2000" dirty="0" smtClean="0">
                <a:sym typeface="Symbol" panose="05050102010706020507" pitchFamily="18" charset="2"/>
              </a:rPr>
              <a:t>is needed to complete the execution -         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conditional expected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total execution time =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solidFill>
                  <a:srgbClr val="0033CC"/>
                </a:solidFill>
                <a:sym typeface="Symbol" panose="05050102010706020507" pitchFamily="18" charset="2"/>
              </a:rPr>
              <a:t>+E</a:t>
            </a:r>
          </a:p>
        </p:txBody>
      </p:sp>
    </p:spTree>
    <p:extLst>
      <p:ext uri="{BB962C8B-B14F-4D97-AF65-F5344CB8AC3E}">
        <p14:creationId xmlns:p14="http://schemas.microsoft.com/office/powerpoint/2010/main" val="4151262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6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6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6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6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6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6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6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6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228600"/>
            <a:ext cx="7162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Checkpointing</a:t>
            </a:r>
            <a:r>
              <a:rPr lang="en-US" dirty="0" smtClean="0"/>
              <a:t> - Definition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chemeClr val="hlink"/>
                </a:solidFill>
              </a:rPr>
              <a:t>checkpoint</a:t>
            </a:r>
            <a:r>
              <a:rPr lang="en-US" altLang="en-US" sz="2400" dirty="0" smtClean="0"/>
              <a:t> is a snapshot of entire state of the process at the moment it was taken - all information needed to restart the process from that point</a:t>
            </a:r>
          </a:p>
          <a:p>
            <a:r>
              <a:rPr lang="en-US" altLang="en-US" sz="2400" dirty="0" smtClean="0"/>
              <a:t>Checkpoint saved on </a:t>
            </a:r>
            <a:r>
              <a:rPr lang="en-US" altLang="en-US" sz="2400" dirty="0" smtClean="0">
                <a:solidFill>
                  <a:srgbClr val="0033CC"/>
                </a:solidFill>
              </a:rPr>
              <a:t>stable storage</a:t>
            </a:r>
            <a:r>
              <a:rPr lang="en-US" altLang="en-US" sz="2400" dirty="0" smtClean="0"/>
              <a:t> of sufficient reliability</a:t>
            </a:r>
          </a:p>
          <a:p>
            <a:r>
              <a:rPr lang="en-US" altLang="en-US" sz="2400" dirty="0" smtClean="0"/>
              <a:t>Most commonly used - </a:t>
            </a:r>
            <a:r>
              <a:rPr lang="en-US" altLang="en-US" sz="2400" dirty="0" smtClean="0">
                <a:solidFill>
                  <a:srgbClr val="0033CC"/>
                </a:solidFill>
              </a:rPr>
              <a:t>Disks</a:t>
            </a:r>
            <a:r>
              <a:rPr lang="en-US" altLang="en-US" sz="2400" dirty="0" smtClean="0"/>
              <a:t>: can hold data even if power is interrupted (but no physical damage to disk); can hold enormous quantities of data very cheaply</a:t>
            </a:r>
          </a:p>
          <a:p>
            <a:r>
              <a:rPr lang="en-US" altLang="en-US" sz="2400" dirty="0" smtClean="0"/>
              <a:t>Checkpoints can be very large - tens or hundreds of megabytes</a:t>
            </a:r>
          </a:p>
          <a:p>
            <a:r>
              <a:rPr lang="en-US" altLang="en-US" sz="2400" dirty="0" smtClean="0">
                <a:solidFill>
                  <a:srgbClr val="0033CC"/>
                </a:solidFill>
              </a:rPr>
              <a:t>RAM</a:t>
            </a:r>
            <a:r>
              <a:rPr lang="en-US" altLang="en-US" sz="2400" dirty="0" smtClean="0"/>
              <a:t> with a battery backup is also used as stable storage</a:t>
            </a:r>
          </a:p>
          <a:p>
            <a:r>
              <a:rPr lang="en-US" altLang="en-US" sz="2400" dirty="0" smtClean="0"/>
              <a:t>No medium is perfectly reliable - reliability must be sufficiently high for the application at hand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252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7162800" cy="1044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Overhead and Latency of Checkpoint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838200"/>
            <a:ext cx="8559800" cy="5829300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0033CC"/>
                </a:solidFill>
              </a:rPr>
              <a:t>Checkpoint Overhead</a:t>
            </a:r>
            <a:r>
              <a:rPr lang="en-US" altLang="en-US" sz="2400" dirty="0" smtClean="0"/>
              <a:t> is the increase in the execution time of the application due to taking a checkpoint</a:t>
            </a:r>
          </a:p>
          <a:p>
            <a:r>
              <a:rPr lang="en-US" altLang="en-US" sz="2400" dirty="0" smtClean="0">
                <a:solidFill>
                  <a:srgbClr val="0033CC"/>
                </a:solidFill>
              </a:rPr>
              <a:t>Checkpoint Latency</a:t>
            </a:r>
            <a:r>
              <a:rPr lang="en-US" altLang="en-US" sz="2400" dirty="0" smtClean="0"/>
              <a:t> is the time needed to save the checkpoint  </a:t>
            </a:r>
          </a:p>
          <a:p>
            <a:r>
              <a:rPr lang="en-US" altLang="en-US" sz="2400" dirty="0" smtClean="0"/>
              <a:t>In a simple system - overhead and latency are identical</a:t>
            </a:r>
          </a:p>
          <a:p>
            <a:r>
              <a:rPr lang="en-US" altLang="en-US" sz="2400" dirty="0" smtClean="0"/>
              <a:t>If part of the </a:t>
            </a:r>
            <a:r>
              <a:rPr lang="en-US" altLang="en-US" sz="2400" dirty="0" err="1" smtClean="0"/>
              <a:t>checkpointing</a:t>
            </a:r>
            <a:r>
              <a:rPr lang="en-US" altLang="en-US" sz="2400" dirty="0" smtClean="0"/>
              <a:t> can be overlapped with application execution - latency may be substantially greater than overhead</a:t>
            </a:r>
          </a:p>
          <a:p>
            <a:r>
              <a:rPr lang="en-US" altLang="en-US" sz="2400" dirty="0" smtClean="0"/>
              <a:t>If a process checkpoints by writing its state into an internal buffer, the </a:t>
            </a:r>
            <a:r>
              <a:rPr lang="en-US" altLang="en-US" sz="2400" dirty="0" smtClean="0">
                <a:solidFill>
                  <a:srgbClr val="0033CC"/>
                </a:solidFill>
              </a:rPr>
              <a:t>CPU </a:t>
            </a:r>
            <a:r>
              <a:rPr lang="en-US" altLang="en-US" sz="2400" dirty="0" smtClean="0"/>
              <a:t>continues execution while  the checkpoint is written from buffer to disk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0869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6201"/>
            <a:ext cx="7162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/>
              <a:t>Checkpointing</a:t>
            </a:r>
            <a:r>
              <a:rPr lang="en-US" sz="3600" dirty="0" smtClean="0"/>
              <a:t> Latency - Example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" y="152400"/>
            <a:ext cx="9122664" cy="5684838"/>
          </a:xfrm>
        </p:spPr>
        <p:txBody>
          <a:bodyPr/>
          <a:lstStyle/>
          <a:p>
            <a:endParaRPr lang="en-US" altLang="en-US" dirty="0" smtClean="0">
              <a:solidFill>
                <a:srgbClr val="0033CC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for (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=0;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&lt;1000000;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++) </a:t>
            </a: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  if (f(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)&lt;min) {min=f(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);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imin</a:t>
            </a:r>
            <a:r>
              <a:rPr lang="en-US" altLang="en-US" sz="2800" dirty="0" smtClean="0">
                <a:solidFill>
                  <a:srgbClr val="0033CC"/>
                </a:solidFill>
              </a:rPr>
              <a:t>=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;}</a:t>
            </a:r>
          </a:p>
          <a:p>
            <a:pPr>
              <a:buClr>
                <a:schemeClr val="bg1"/>
              </a:buClr>
            </a:pPr>
            <a:endParaRPr lang="en-US" altLang="en-US" sz="2800" dirty="0" smtClean="0">
              <a:solidFill>
                <a:srgbClr val="0033CC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for (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=0;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&lt;100;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++) {</a:t>
            </a: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   for (j=0; j&lt;100;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j++</a:t>
            </a:r>
            <a:r>
              <a:rPr lang="en-US" altLang="en-US" sz="2800" dirty="0" smtClean="0">
                <a:solidFill>
                  <a:srgbClr val="0033CC"/>
                </a:solidFill>
              </a:rPr>
              <a:t>) {</a:t>
            </a: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       c[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][j] +=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*j/min;</a:t>
            </a: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   }</a:t>
            </a:r>
          </a:p>
          <a:p>
            <a:pPr>
              <a:buClr>
                <a:schemeClr val="bg1"/>
              </a:buClr>
            </a:pPr>
            <a:r>
              <a:rPr lang="en-US" altLang="en-US" sz="2800" dirty="0" smtClean="0">
                <a:solidFill>
                  <a:srgbClr val="0033CC"/>
                </a:solidFill>
              </a:rPr>
              <a:t>        }</a:t>
            </a:r>
          </a:p>
          <a:p>
            <a:pPr>
              <a:buClr>
                <a:schemeClr val="bg1"/>
              </a:buClr>
            </a:pPr>
            <a:r>
              <a:rPr lang="en-US" altLang="en-US" sz="2400" dirty="0" smtClean="0">
                <a:solidFill>
                  <a:schemeClr val="hlink"/>
                </a:solidFill>
              </a:rPr>
              <a:t>First part</a:t>
            </a:r>
            <a:r>
              <a:rPr lang="en-US" altLang="en-US" sz="2400" dirty="0" smtClean="0"/>
              <a:t> - compute the smallest value of some function f(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) for 0&lt;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&lt;1000000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dirty="0" smtClean="0"/>
              <a:t>  </a:t>
            </a:r>
            <a:r>
              <a:rPr lang="en-US" altLang="en-US" sz="2400" dirty="0" smtClean="0">
                <a:solidFill>
                  <a:schemeClr val="hlink"/>
                </a:solidFill>
              </a:rPr>
              <a:t>Second part</a:t>
            </a:r>
            <a:r>
              <a:rPr lang="en-US" altLang="en-US" sz="2400" dirty="0" smtClean="0"/>
              <a:t> - multiplication followed by  division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555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"/>
            <a:ext cx="7162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Size of Checkpoint in Example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1"/>
            <a:ext cx="8305800" cy="5149849"/>
          </a:xfrm>
        </p:spPr>
        <p:txBody>
          <a:bodyPr/>
          <a:lstStyle/>
          <a:p>
            <a:r>
              <a:rPr lang="en-US" altLang="en-US" sz="2800" dirty="0" err="1" smtClean="0">
                <a:solidFill>
                  <a:srgbClr val="0033CC"/>
                </a:solidFill>
              </a:rPr>
              <a:t>Checkpointing</a:t>
            </a:r>
            <a:r>
              <a:rPr lang="en-US" altLang="en-US" sz="2800" dirty="0" smtClean="0">
                <a:solidFill>
                  <a:srgbClr val="0033CC"/>
                </a:solidFill>
              </a:rPr>
              <a:t> latency</a:t>
            </a:r>
            <a:r>
              <a:rPr lang="en-US" altLang="en-US" sz="2800" dirty="0" smtClean="0"/>
              <a:t> depends on checkpoint size - can vary from program to program and even during the execution of one program</a:t>
            </a:r>
          </a:p>
          <a:p>
            <a:r>
              <a:rPr lang="en-US" altLang="en-US" sz="2800" dirty="0" smtClean="0"/>
              <a:t>A checkpoint in the first part can be small - only program counter and the variables  </a:t>
            </a:r>
            <a:r>
              <a:rPr lang="en-US" altLang="en-US" sz="2800" dirty="0" smtClean="0">
                <a:solidFill>
                  <a:srgbClr val="0033CC"/>
                </a:solidFill>
              </a:rPr>
              <a:t>min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imin</a:t>
            </a:r>
            <a:r>
              <a:rPr lang="en-US" altLang="en-US" sz="2800" dirty="0" smtClean="0"/>
              <a:t> - most registers are not relevant </a:t>
            </a:r>
          </a:p>
          <a:p>
            <a:r>
              <a:rPr lang="en-US" altLang="en-US" sz="2800" dirty="0" smtClean="0"/>
              <a:t>A checkpoint taken in the second part must include the array </a:t>
            </a:r>
            <a:r>
              <a:rPr lang="en-US" altLang="en-US" sz="2800" dirty="0" smtClean="0">
                <a:solidFill>
                  <a:srgbClr val="0033CC"/>
                </a:solidFill>
              </a:rPr>
              <a:t>c[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i</a:t>
            </a:r>
            <a:r>
              <a:rPr lang="en-US" altLang="en-US" sz="2800" dirty="0" smtClean="0">
                <a:solidFill>
                  <a:srgbClr val="0033CC"/>
                </a:solidFill>
              </a:rPr>
              <a:t>][j]</a:t>
            </a:r>
            <a:r>
              <a:rPr lang="en-US" altLang="en-US" sz="2800" dirty="0" smtClean="0"/>
              <a:t> computed so far</a:t>
            </a:r>
          </a:p>
          <a:p>
            <a:r>
              <a:rPr lang="en-US" altLang="en-US" sz="2800" dirty="0" smtClean="0">
                <a:solidFill>
                  <a:schemeClr val="hlink"/>
                </a:solidFill>
              </a:rPr>
              <a:t>In general</a:t>
            </a:r>
            <a:r>
              <a:rPr lang="en-US" altLang="en-US" sz="2800" dirty="0" smtClean="0"/>
              <a:t>: The size of checkpoint is program-dependent; as small as a few kilobytes or as large as several gigabytes</a:t>
            </a:r>
            <a:endParaRPr lang="en-US" altLang="en-US" sz="2800" dirty="0" smtClean="0">
              <a:latin typeface="Courier New" panose="02070309020205020404" pitchFamily="49" charset="0"/>
            </a:endParaRPr>
          </a:p>
          <a:p>
            <a:pPr algn="ctr"/>
            <a:endParaRPr lang="en-US" altLang="en-US" sz="2800" dirty="0" smtClean="0"/>
          </a:p>
          <a:p>
            <a:pPr algn="ctr"/>
            <a:endParaRPr lang="en-US" altLang="en-US" sz="2800" dirty="0" smtClean="0"/>
          </a:p>
          <a:p>
            <a:pPr algn="ctr"/>
            <a:endParaRPr lang="en-US" altLang="en-US" sz="28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46240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162800" cy="1084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Issues in </a:t>
            </a:r>
            <a:r>
              <a:rPr lang="en-US" dirty="0" err="1" smtClean="0"/>
              <a:t>Checkpointing</a:t>
            </a:r>
            <a:endParaRPr lang="en-US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685800"/>
            <a:ext cx="8331200" cy="57531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33CC"/>
                </a:solidFill>
              </a:rPr>
              <a:t>How many</a:t>
            </a:r>
            <a:r>
              <a:rPr lang="en-US" altLang="en-US" sz="2800" dirty="0" smtClean="0"/>
              <a:t> checkpoints should we have?</a:t>
            </a:r>
          </a:p>
          <a:p>
            <a:r>
              <a:rPr lang="en-US" altLang="en-US" sz="2800" dirty="0" smtClean="0">
                <a:solidFill>
                  <a:srgbClr val="0033CC"/>
                </a:solidFill>
              </a:rPr>
              <a:t>At which points</a:t>
            </a:r>
            <a:r>
              <a:rPr lang="en-US" altLang="en-US" sz="2800" dirty="0" smtClean="0"/>
              <a:t> in the execution of a program should we checkpoint?</a:t>
            </a:r>
          </a:p>
          <a:p>
            <a:r>
              <a:rPr lang="en-US" altLang="en-US" sz="2800" dirty="0" smtClean="0"/>
              <a:t>How can we reduce </a:t>
            </a:r>
            <a:r>
              <a:rPr lang="en-US" altLang="en-US" sz="2800" dirty="0" err="1" smtClean="0"/>
              <a:t>checkpointing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33CC"/>
                </a:solidFill>
              </a:rPr>
              <a:t>overhead</a:t>
            </a:r>
            <a:r>
              <a:rPr lang="en-US" altLang="en-US" sz="2800" dirty="0" smtClean="0"/>
              <a:t>?</a:t>
            </a:r>
          </a:p>
          <a:p>
            <a:r>
              <a:rPr lang="en-US" altLang="en-US" sz="2800" dirty="0" smtClean="0"/>
              <a:t>How do we checkpoint </a:t>
            </a:r>
            <a:r>
              <a:rPr lang="en-US" altLang="en-US" sz="2800" dirty="0" smtClean="0">
                <a:solidFill>
                  <a:srgbClr val="0033CC"/>
                </a:solidFill>
              </a:rPr>
              <a:t>distributed systems</a:t>
            </a:r>
            <a:r>
              <a:rPr lang="en-US" altLang="en-US" sz="2800" dirty="0" smtClean="0"/>
              <a:t> in which there may or may not be a central controller?</a:t>
            </a:r>
          </a:p>
          <a:p>
            <a:r>
              <a:rPr lang="en-US" altLang="en-US" sz="2800" dirty="0" smtClean="0"/>
              <a:t>At what level (</a:t>
            </a:r>
            <a:r>
              <a:rPr lang="en-US" altLang="en-US" sz="2800" dirty="0" smtClean="0">
                <a:solidFill>
                  <a:srgbClr val="0033CC"/>
                </a:solidFill>
              </a:rPr>
              <a:t>kernel/user/application</a:t>
            </a:r>
            <a:r>
              <a:rPr lang="en-US" altLang="en-US" sz="2800" dirty="0" smtClean="0"/>
              <a:t>) should we checkpoint?  </a:t>
            </a:r>
          </a:p>
          <a:p>
            <a:r>
              <a:rPr lang="en-US" altLang="en-US" sz="2800" dirty="0" smtClean="0"/>
              <a:t>How </a:t>
            </a:r>
            <a:r>
              <a:rPr lang="en-US" altLang="en-US" sz="2800" dirty="0" smtClean="0">
                <a:solidFill>
                  <a:srgbClr val="0033CC"/>
                </a:solidFill>
              </a:rPr>
              <a:t>transparent</a:t>
            </a:r>
            <a:r>
              <a:rPr lang="en-US" altLang="en-US" sz="2800" dirty="0" smtClean="0"/>
              <a:t> to the user should the </a:t>
            </a:r>
            <a:r>
              <a:rPr lang="en-US" altLang="en-US" sz="2800" dirty="0" err="1" smtClean="0"/>
              <a:t>checkpointing</a:t>
            </a:r>
            <a:r>
              <a:rPr lang="en-US" altLang="en-US" sz="2800" dirty="0" smtClean="0"/>
              <a:t> process be? </a:t>
            </a:r>
          </a:p>
        </p:txBody>
      </p:sp>
    </p:spTree>
    <p:extLst>
      <p:ext uri="{BB962C8B-B14F-4D97-AF65-F5344CB8AC3E}">
        <p14:creationId xmlns:p14="http://schemas.microsoft.com/office/powerpoint/2010/main" val="344653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76201"/>
            <a:ext cx="7488237" cy="9905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Reducing Overhead - Buffering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27663"/>
          </a:xfrm>
        </p:spPr>
        <p:txBody>
          <a:bodyPr/>
          <a:lstStyle/>
          <a:p>
            <a:r>
              <a:rPr lang="en-US" altLang="en-US" sz="2400" dirty="0" smtClean="0"/>
              <a:t>Processor writes checkpoint into main memory and then returns to executing the application</a:t>
            </a:r>
          </a:p>
          <a:p>
            <a:r>
              <a:rPr lang="en-US" altLang="en-US" sz="2400" dirty="0" smtClean="0"/>
              <a:t>Direct memory access (</a:t>
            </a:r>
            <a:r>
              <a:rPr lang="en-US" altLang="en-US" sz="2400" dirty="0" smtClean="0">
                <a:solidFill>
                  <a:srgbClr val="0033CC"/>
                </a:solidFill>
              </a:rPr>
              <a:t>DMA</a:t>
            </a:r>
            <a:r>
              <a:rPr lang="en-US" altLang="en-US" sz="2400" dirty="0" smtClean="0"/>
              <a:t>) is used to copy the checkpoint from main memory to disk</a:t>
            </a:r>
          </a:p>
          <a:p>
            <a:r>
              <a:rPr lang="en-US" altLang="en-US" sz="2400" dirty="0" smtClean="0">
                <a:solidFill>
                  <a:srgbClr val="0033CC"/>
                </a:solidFill>
              </a:rPr>
              <a:t>DMA</a:t>
            </a:r>
            <a:r>
              <a:rPr lang="en-US" altLang="en-US" sz="2400" dirty="0" smtClean="0"/>
              <a:t> requires</a:t>
            </a:r>
            <a:r>
              <a:rPr lang="en-US" altLang="en-US" sz="2400" dirty="0" smtClean="0">
                <a:solidFill>
                  <a:srgbClr val="0033CC"/>
                </a:solidFill>
              </a:rPr>
              <a:t> CPU</a:t>
            </a:r>
            <a:r>
              <a:rPr lang="en-US" altLang="en-US" sz="2400" dirty="0" smtClean="0"/>
              <a:t> involvement only at the beginning and end of the operation</a:t>
            </a:r>
          </a:p>
          <a:p>
            <a:r>
              <a:rPr lang="en-US" altLang="en-US" sz="2400" dirty="0" smtClean="0"/>
              <a:t>Refinement - </a:t>
            </a:r>
            <a:r>
              <a:rPr lang="en-US" altLang="en-US" sz="2400" dirty="0" smtClean="0">
                <a:solidFill>
                  <a:srgbClr val="0033CC"/>
                </a:solidFill>
              </a:rPr>
              <a:t>copy on write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buffering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/>
              <a:t>Copying portions of the process state that are unchanged since the last checkpoint is a waste of time </a:t>
            </a:r>
          </a:p>
          <a:p>
            <a:r>
              <a:rPr lang="en-US" altLang="en-US" sz="2400" dirty="0" smtClean="0"/>
              <a:t>If the process does not update the main memory pages too often - most of the work involved in copying the pages to a buffer area can be avoided</a:t>
            </a:r>
          </a:p>
        </p:txBody>
      </p:sp>
    </p:spTree>
    <p:extLst>
      <p:ext uri="{BB962C8B-B14F-4D97-AF65-F5344CB8AC3E}">
        <p14:creationId xmlns:p14="http://schemas.microsoft.com/office/powerpoint/2010/main" val="160683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76200"/>
            <a:ext cx="7162800" cy="788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Copy on Write Buffering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762000"/>
            <a:ext cx="8178800" cy="5829300"/>
          </a:xfrm>
        </p:spPr>
        <p:txBody>
          <a:bodyPr/>
          <a:lstStyle/>
          <a:p>
            <a:r>
              <a:rPr lang="en-US" altLang="en-US" sz="2400" dirty="0" smtClean="0"/>
              <a:t>Most memory systems provide memory protection bits (per page of physical main memory) indicating: (page) is read-write, read-only, or inaccessible</a:t>
            </a:r>
          </a:p>
          <a:p>
            <a:r>
              <a:rPr lang="en-US" altLang="en-US" sz="2400" dirty="0" smtClean="0"/>
              <a:t>When checkpoint is taken, protection bits of pages belonging to the process are set to read-only </a:t>
            </a:r>
          </a:p>
          <a:p>
            <a:r>
              <a:rPr lang="en-US" altLang="en-US" sz="2400" dirty="0" smtClean="0"/>
              <a:t>The application continues running while the </a:t>
            </a:r>
            <a:r>
              <a:rPr lang="en-US" altLang="en-US" sz="2400" dirty="0" err="1" smtClean="0"/>
              <a:t>checkpointed</a:t>
            </a:r>
            <a:r>
              <a:rPr lang="en-US" altLang="en-US" sz="2400" dirty="0" smtClean="0"/>
              <a:t> pages are transferred to disk</a:t>
            </a:r>
          </a:p>
          <a:p>
            <a:r>
              <a:rPr lang="en-US" altLang="en-US" sz="2400" dirty="0" smtClean="0"/>
              <a:t>If the application attempts to update a page, an access violation triggers </a:t>
            </a:r>
          </a:p>
          <a:p>
            <a:r>
              <a:rPr lang="en-US" altLang="en-US" sz="2400" dirty="0" smtClean="0"/>
              <a:t>The system then buffers the page, and the permission is set to read-write</a:t>
            </a:r>
          </a:p>
          <a:p>
            <a:r>
              <a:rPr lang="en-US" altLang="en-US" sz="2400" dirty="0" smtClean="0"/>
              <a:t>The buffered page is later copied to disk</a:t>
            </a:r>
          </a:p>
        </p:txBody>
      </p:sp>
    </p:spTree>
    <p:extLst>
      <p:ext uri="{BB962C8B-B14F-4D97-AF65-F5344CB8AC3E}">
        <p14:creationId xmlns:p14="http://schemas.microsoft.com/office/powerpoint/2010/main" val="126891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848600" cy="16383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Reducing </a:t>
            </a:r>
            <a:r>
              <a:rPr lang="en-US" sz="3600" dirty="0" err="1" smtClean="0"/>
              <a:t>Checkpointing</a:t>
            </a:r>
            <a:r>
              <a:rPr lang="en-US" sz="3600" dirty="0" smtClean="0"/>
              <a:t> Overhead - Memory Exclusion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303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Two types of variables that do not need to be </a:t>
            </a:r>
            <a:r>
              <a:rPr lang="en-US" altLang="en-US" dirty="0" err="1" smtClean="0"/>
              <a:t>checkpointed</a:t>
            </a:r>
            <a:r>
              <a:rPr lang="en-US" altLang="en-US" dirty="0" smtClean="0"/>
              <a:t> - those that have not been updated and those that are “dead” 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rgbClr val="0033CC"/>
                </a:solidFill>
              </a:rPr>
              <a:t>dead variable</a:t>
            </a:r>
            <a:r>
              <a:rPr lang="en-US" altLang="en-US" dirty="0" smtClean="0"/>
              <a:t> is one whose present value will never again be used by the program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Two kinds of dead variables: those that will never again be referenced by the program, and those for which the next access will be a write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The challenge is to accurately identify such variables</a:t>
            </a:r>
          </a:p>
        </p:txBody>
      </p:sp>
    </p:spTree>
    <p:extLst>
      <p:ext uri="{BB962C8B-B14F-4D97-AF65-F5344CB8AC3E}">
        <p14:creationId xmlns:p14="http://schemas.microsoft.com/office/powerpoint/2010/main" val="1342164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NAND FLASH Memory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4DBBB2-3D12-4F58-A6A6-1EB5EC2FAE2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171700"/>
            <a:ext cx="6972300" cy="3505200"/>
          </a:xfrm>
        </p:spPr>
      </p:pic>
    </p:spTree>
    <p:extLst>
      <p:ext uri="{BB962C8B-B14F-4D97-AF65-F5344CB8AC3E}">
        <p14:creationId xmlns:p14="http://schemas.microsoft.com/office/powerpoint/2010/main" val="24095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0"/>
            <a:ext cx="7162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Identifying Dead Variables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53500" cy="6172200"/>
          </a:xfrm>
        </p:spPr>
        <p:txBody>
          <a:bodyPr/>
          <a:lstStyle/>
          <a:p>
            <a:r>
              <a:rPr lang="en-US" altLang="en-US" sz="2000" dirty="0" smtClean="0"/>
              <a:t>The address space of a process has four segments: </a:t>
            </a:r>
            <a:r>
              <a:rPr lang="en-US" altLang="en-US" sz="2000" dirty="0" smtClean="0">
                <a:solidFill>
                  <a:srgbClr val="0033CC"/>
                </a:solidFill>
              </a:rPr>
              <a:t>code, global data, heap, stack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Finding dead variables in </a:t>
            </a:r>
            <a:r>
              <a:rPr lang="en-US" altLang="en-US" sz="2000" dirty="0" smtClean="0">
                <a:solidFill>
                  <a:srgbClr val="0033CC"/>
                </a:solidFill>
              </a:rPr>
              <a:t>code</a:t>
            </a:r>
            <a:r>
              <a:rPr lang="en-US" altLang="en-US" sz="2000" dirty="0" smtClean="0"/>
              <a:t> is easy - self-modifying code is no longer used, thus, the code segment in memory is read-only, and need not be </a:t>
            </a:r>
            <a:r>
              <a:rPr lang="en-US" altLang="en-US" sz="2000" dirty="0" err="1" smtClean="0"/>
              <a:t>checkpointed</a:t>
            </a:r>
            <a:r>
              <a:rPr lang="en-US" altLang="en-US" sz="2000" dirty="0" smtClean="0"/>
              <a:t>  </a:t>
            </a:r>
          </a:p>
          <a:p>
            <a:pPr lvl="1"/>
            <a:r>
              <a:rPr lang="en-US" altLang="en-US" sz="2000" dirty="0" smtClean="0"/>
              <a:t>The </a:t>
            </a:r>
            <a:r>
              <a:rPr lang="en-US" altLang="en-US" sz="2000" dirty="0" smtClean="0">
                <a:solidFill>
                  <a:srgbClr val="0033CC"/>
                </a:solidFill>
              </a:rPr>
              <a:t>stack</a:t>
            </a:r>
            <a:r>
              <a:rPr lang="en-US" altLang="en-US" sz="2000" dirty="0" smtClean="0"/>
              <a:t> segment is equally easy: contents of addresses held in locations below the stack pointer are obviously dead (the virtual address space usually has the stack segment at the top, growing downwards)</a:t>
            </a:r>
          </a:p>
          <a:p>
            <a:pPr lvl="1"/>
            <a:r>
              <a:rPr lang="en-US" altLang="en-US" sz="2000" dirty="0" smtClean="0">
                <a:solidFill>
                  <a:srgbClr val="0033CC"/>
                </a:solidFill>
              </a:rPr>
              <a:t>Heap</a:t>
            </a:r>
            <a:r>
              <a:rPr lang="en-US" altLang="en-US" sz="2000" dirty="0" smtClean="0"/>
              <a:t> segment - many languages allow the programmer to explicitly allocate and deallocate memory (e.g., the </a:t>
            </a:r>
            <a:r>
              <a:rPr lang="en-US" altLang="en-US" sz="2000" dirty="0" err="1" smtClean="0">
                <a:solidFill>
                  <a:srgbClr val="0033CC"/>
                </a:solidFill>
              </a:rPr>
              <a:t>malloc</a:t>
            </a:r>
            <a:r>
              <a:rPr lang="en-US" altLang="en-US" sz="2000" dirty="0" smtClean="0">
                <a:solidFill>
                  <a:srgbClr val="0033CC"/>
                </a:solidFill>
              </a:rPr>
              <a:t>()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rgbClr val="0033CC"/>
                </a:solidFill>
              </a:rPr>
              <a:t>free()</a:t>
            </a:r>
            <a:r>
              <a:rPr lang="en-US" altLang="en-US" sz="2000" dirty="0" smtClean="0"/>
              <a:t> calls in </a:t>
            </a:r>
            <a:r>
              <a:rPr lang="en-US" altLang="en-US" sz="2000" dirty="0" smtClean="0">
                <a:solidFill>
                  <a:srgbClr val="0033CC"/>
                </a:solidFill>
              </a:rPr>
              <a:t>C</a:t>
            </a:r>
            <a:r>
              <a:rPr lang="en-US" altLang="en-US" sz="2000" dirty="0" smtClean="0"/>
              <a:t>) - the contents of the free list are dead by definition</a:t>
            </a:r>
          </a:p>
          <a:p>
            <a:pPr lvl="1"/>
            <a:r>
              <a:rPr lang="en-US" altLang="en-US" sz="2000" dirty="0" smtClean="0"/>
              <a:t>Some user-level </a:t>
            </a:r>
            <a:r>
              <a:rPr lang="en-US" altLang="en-US" sz="2000" dirty="0" err="1" smtClean="0"/>
              <a:t>checkpointing</a:t>
            </a:r>
            <a:r>
              <a:rPr lang="en-US" altLang="en-US" sz="2000" dirty="0" smtClean="0"/>
              <a:t> packages (e.g.,</a:t>
            </a:r>
            <a:r>
              <a:rPr lang="en-US" altLang="en-US" sz="2000" dirty="0" smtClean="0">
                <a:solidFill>
                  <a:srgbClr val="0033CC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33CC"/>
                </a:solidFill>
              </a:rPr>
              <a:t>libckpt</a:t>
            </a:r>
            <a:r>
              <a:rPr lang="en-US" altLang="en-US" sz="2000" dirty="0" smtClean="0"/>
              <a:t>) provide the programmer with procedure calls (e.g., </a:t>
            </a:r>
            <a:r>
              <a:rPr lang="en-US" altLang="en-US" sz="2000" dirty="0" err="1" smtClean="0">
                <a:solidFill>
                  <a:srgbClr val="0033CC"/>
                </a:solidFill>
              </a:rPr>
              <a:t>checkpoint_here</a:t>
            </a:r>
            <a:r>
              <a:rPr lang="en-US" altLang="en-US" sz="2000" dirty="0" smtClean="0">
                <a:solidFill>
                  <a:srgbClr val="0033CC"/>
                </a:solidFill>
              </a:rPr>
              <a:t>()</a:t>
            </a:r>
            <a:r>
              <a:rPr lang="en-US" altLang="en-US" sz="2000" dirty="0" smtClean="0"/>
              <a:t>) that specify regions of the memory that should be excluded from, or included in, future checkpoints</a:t>
            </a:r>
          </a:p>
        </p:txBody>
      </p:sp>
    </p:spTree>
    <p:extLst>
      <p:ext uri="{BB962C8B-B14F-4D97-AF65-F5344CB8AC3E}">
        <p14:creationId xmlns:p14="http://schemas.microsoft.com/office/powerpoint/2010/main" val="223800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16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Reducing Latency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533400"/>
            <a:ext cx="8547100" cy="6324600"/>
          </a:xfrm>
        </p:spPr>
        <p:txBody>
          <a:bodyPr/>
          <a:lstStyle/>
          <a:p>
            <a:r>
              <a:rPr lang="en-US" altLang="en-US" sz="2400" dirty="0" smtClean="0"/>
              <a:t>Checkpoint compression - less has to be written to disk</a:t>
            </a:r>
          </a:p>
          <a:p>
            <a:r>
              <a:rPr lang="en-US" altLang="en-US" sz="2400" dirty="0" smtClean="0"/>
              <a:t>How much is gained through compression depends on:</a:t>
            </a:r>
          </a:p>
          <a:p>
            <a:pPr lvl="1"/>
            <a:r>
              <a:rPr lang="en-US" altLang="en-US" sz="2400" dirty="0" smtClean="0"/>
              <a:t>Extent of the compression - application-dependent - can vary between 0 and 50%</a:t>
            </a:r>
          </a:p>
          <a:p>
            <a:pPr lvl="1"/>
            <a:r>
              <a:rPr lang="en-US" altLang="en-US" sz="2400" dirty="0" smtClean="0"/>
              <a:t>Work required to execute the compression algorithm - done by CPU - adds to the </a:t>
            </a:r>
            <a:r>
              <a:rPr lang="en-US" altLang="en-US" sz="2400" dirty="0" err="1" smtClean="0"/>
              <a:t>checkpointing</a:t>
            </a:r>
            <a:r>
              <a:rPr lang="en-US" altLang="en-US" sz="2400" dirty="0" smtClean="0"/>
              <a:t> overhead as well as to the latency   </a:t>
            </a:r>
          </a:p>
          <a:p>
            <a:r>
              <a:rPr lang="en-US" altLang="en-US" sz="2400" dirty="0" smtClean="0"/>
              <a:t>In simple sequential </a:t>
            </a:r>
            <a:r>
              <a:rPr lang="en-US" altLang="en-US" sz="2400" dirty="0" err="1" smtClean="0"/>
              <a:t>checkpointing</a:t>
            </a:r>
            <a:r>
              <a:rPr lang="en-US" altLang="en-US" sz="2400" dirty="0" smtClean="0"/>
              <a:t> where </a:t>
            </a:r>
            <a:r>
              <a:rPr lang="en-US" altLang="en-US" sz="2400" dirty="0" err="1" smtClean="0">
                <a:solidFill>
                  <a:srgbClr val="0033CC"/>
                </a:solidFill>
              </a:rPr>
              <a:t>tc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= </a:t>
            </a:r>
            <a:r>
              <a:rPr lang="en-US" altLang="en-US" sz="2400" dirty="0" err="1" smtClean="0">
                <a:solidFill>
                  <a:srgbClr val="0033CC"/>
                </a:solidFill>
              </a:rPr>
              <a:t>tl</a:t>
            </a:r>
            <a:r>
              <a:rPr lang="en-US" altLang="en-US" sz="2400" dirty="0" smtClean="0"/>
              <a:t> - compression may be beneficial </a:t>
            </a:r>
          </a:p>
          <a:p>
            <a:r>
              <a:rPr lang="en-US" altLang="en-US" sz="2400" dirty="0" smtClean="0"/>
              <a:t>In more efficient systems where </a:t>
            </a:r>
            <a:r>
              <a:rPr lang="en-US" altLang="en-US" sz="2400" dirty="0" err="1" smtClean="0">
                <a:solidFill>
                  <a:srgbClr val="0033CC"/>
                </a:solidFill>
              </a:rPr>
              <a:t>tc</a:t>
            </a:r>
            <a:r>
              <a:rPr lang="en-US" altLang="en-US" sz="2400" dirty="0" smtClean="0">
                <a:solidFill>
                  <a:srgbClr val="0033CC"/>
                </a:solidFill>
              </a:rPr>
              <a:t> &lt;&lt; </a:t>
            </a:r>
            <a:r>
              <a:rPr lang="en-US" altLang="en-US" sz="2400" dirty="0" err="1" smtClean="0">
                <a:solidFill>
                  <a:srgbClr val="0033CC"/>
                </a:solidFill>
              </a:rPr>
              <a:t>tl</a:t>
            </a:r>
            <a:r>
              <a:rPr lang="en-US" altLang="en-US" sz="2400" dirty="0" smtClean="0"/>
              <a:t> - usefulness of this approach is questionable and must be carefully assessed before use</a:t>
            </a:r>
          </a:p>
        </p:txBody>
      </p:sp>
    </p:spTree>
    <p:extLst>
      <p:ext uri="{BB962C8B-B14F-4D97-AF65-F5344CB8AC3E}">
        <p14:creationId xmlns:p14="http://schemas.microsoft.com/office/powerpoint/2010/main" val="104763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Flash Memory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/>
            </a:r>
            <a:br>
              <a:rPr lang="en-US" altLang="en-US">
                <a:latin typeface="Times New Roman" panose="02020603050405020304" pitchFamily="18" charset="0"/>
              </a:rPr>
            </a:br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10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916113"/>
            <a:ext cx="68802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5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Disk Bandwidth</a:t>
            </a:r>
          </a:p>
        </p:txBody>
      </p:sp>
      <p:pic>
        <p:nvPicPr>
          <p:cNvPr id="132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1447800"/>
            <a:ext cx="9220199" cy="4191000"/>
          </a:xfrm>
          <a:noFill/>
        </p:spPr>
      </p:pic>
      <p:sp>
        <p:nvSpPr>
          <p:cNvPr id="132100" name="TextBox 3"/>
          <p:cNvSpPr txBox="1">
            <a:spLocks noChangeArrowheads="1"/>
          </p:cNvSpPr>
          <p:nvPr/>
        </p:nvSpPr>
        <p:spPr bwMode="auto">
          <a:xfrm>
            <a:off x="1566863" y="5819775"/>
            <a:ext cx="512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Source: Latency lags bandwidth, David Patterson, Communications of the ACM Volume 47 ,  Issue 10  (October 2004)</a:t>
            </a:r>
          </a:p>
        </p:txBody>
      </p:sp>
    </p:spTree>
    <p:extLst>
      <p:ext uri="{BB962C8B-B14F-4D97-AF65-F5344CB8AC3E}">
        <p14:creationId xmlns:p14="http://schemas.microsoft.com/office/powerpoint/2010/main" val="162008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Flash Bandwidth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1938" y="2012950"/>
          <a:ext cx="8577262" cy="3624332"/>
        </p:xfrm>
        <a:graphic>
          <a:graphicData uri="http://schemas.openxmlformats.org/drawingml/2006/table">
            <a:tbl>
              <a:tblPr/>
              <a:tblGrid>
                <a:gridCol w="1716087"/>
                <a:gridCol w="1476375"/>
                <a:gridCol w="238125"/>
                <a:gridCol w="1716088"/>
                <a:gridCol w="1716087"/>
                <a:gridCol w="1714500"/>
              </a:tblGrid>
              <a:tr h="33074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90311" marR="90311" marT="45154" marB="4515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90311" marR="90311" marT="45154" marB="4515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90311" marR="90311" marT="45154" marB="451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90311" marR="90311" marT="45154" marB="451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90311" marR="90311" marT="45154" marB="451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Sequential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Random 4K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7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Read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Write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Read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Write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USB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11.7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4.3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150/sec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20/sec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MTron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100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80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11K/sec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130/sec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Zeus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200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100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52K/sec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11K/sec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FusionIO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700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600 MB/sec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87K/sec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Not avail </a:t>
                      </a: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28222" marR="28222" marT="28221" marB="282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71" name="TextBox 4"/>
          <p:cNvSpPr txBox="1">
            <a:spLocks noChangeArrowheads="1"/>
          </p:cNvSpPr>
          <p:nvPr/>
        </p:nvSpPr>
        <p:spPr bwMode="auto">
          <a:xfrm>
            <a:off x="595313" y="5834063"/>
            <a:ext cx="7896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Source: Design Tradeoffs for SSD Performance. Nitin Agrawal, Vijayan Prabhakaran, Ted Wobber, John D. Davis, Mark Manasse, Rina Panigrahy. </a:t>
            </a:r>
            <a:r>
              <a:rPr lang="en-US" altLang="en-US" sz="1200" i="1"/>
              <a:t/>
            </a:r>
            <a:br>
              <a:rPr lang="en-US" altLang="en-US" sz="1200" i="1"/>
            </a:br>
            <a:r>
              <a:rPr lang="en-US" altLang="en-US" sz="1200" i="1"/>
              <a:t>Usenix Annual Technical Conference </a:t>
            </a:r>
            <a:r>
              <a:rPr lang="en-US" altLang="en-US" sz="1200"/>
              <a:t>(USENIX '08), June 2008.</a:t>
            </a:r>
            <a:br>
              <a:rPr lang="en-US" altLang="en-US" sz="1200"/>
            </a:b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291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 tIns="45720" bIns="45720"/>
          <a:lstStyle/>
          <a:p>
            <a:pPr eaLnBrk="1" hangingPunct="1">
              <a:defRPr/>
            </a:pPr>
            <a:r>
              <a:rPr lang="en-US" smtClean="0"/>
              <a:t>Flash as a Log Device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1952625" y="3197225"/>
            <a:ext cx="863600" cy="5953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134148" name="AutoShape 5"/>
          <p:cNvSpPr>
            <a:spLocks noChangeArrowheads="1"/>
          </p:cNvSpPr>
          <p:nvPr/>
        </p:nvSpPr>
        <p:spPr bwMode="auto">
          <a:xfrm>
            <a:off x="2209800" y="5105400"/>
            <a:ext cx="990600" cy="1143000"/>
          </a:xfrm>
          <a:prstGeom prst="can">
            <a:avLst>
              <a:gd name="adj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49" name="Rectangle 13"/>
          <p:cNvSpPr>
            <a:spLocks noChangeArrowheads="1"/>
          </p:cNvSpPr>
          <p:nvPr/>
        </p:nvSpPr>
        <p:spPr bwMode="auto">
          <a:xfrm>
            <a:off x="2544763" y="4149725"/>
            <a:ext cx="173037" cy="4762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Times New Roman" panose="02020603050405020304" pitchFamily="18" charset="0"/>
            </a:endParaRPr>
          </a:p>
        </p:txBody>
      </p:sp>
      <p:cxnSp>
        <p:nvCxnSpPr>
          <p:cNvPr id="134150" name="AutoShape 20"/>
          <p:cNvCxnSpPr>
            <a:cxnSpLocks noChangeShapeType="1"/>
            <a:stCxn id="134147" idx="2"/>
            <a:endCxn id="134149" idx="1"/>
          </p:cNvCxnSpPr>
          <p:nvPr/>
        </p:nvCxnSpPr>
        <p:spPr bwMode="auto">
          <a:xfrm rot="16200000" flipH="1">
            <a:off x="2166938" y="4010025"/>
            <a:ext cx="595312" cy="160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1" name="AutoShape 21"/>
          <p:cNvCxnSpPr>
            <a:cxnSpLocks noChangeShapeType="1"/>
            <a:stCxn id="134153" idx="2"/>
            <a:endCxn id="134149" idx="3"/>
          </p:cNvCxnSpPr>
          <p:nvPr/>
        </p:nvCxnSpPr>
        <p:spPr bwMode="auto">
          <a:xfrm rot="5400000">
            <a:off x="3917951" y="2592387"/>
            <a:ext cx="595312" cy="29956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2" name="Line 22"/>
          <p:cNvSpPr>
            <a:spLocks noChangeShapeType="1"/>
          </p:cNvSpPr>
          <p:nvPr/>
        </p:nvSpPr>
        <p:spPr bwMode="auto">
          <a:xfrm>
            <a:off x="2630488" y="4625975"/>
            <a:ext cx="0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3" name="Rectangle 23"/>
          <p:cNvSpPr>
            <a:spLocks noChangeArrowheads="1"/>
          </p:cNvSpPr>
          <p:nvPr/>
        </p:nvSpPr>
        <p:spPr bwMode="auto">
          <a:xfrm>
            <a:off x="4286250" y="3078163"/>
            <a:ext cx="2852738" cy="7143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134154" name="Text Box 24"/>
          <p:cNvSpPr txBox="1">
            <a:spLocks noChangeArrowheads="1"/>
          </p:cNvSpPr>
          <p:nvPr/>
        </p:nvSpPr>
        <p:spPr bwMode="auto">
          <a:xfrm>
            <a:off x="2728913" y="3929063"/>
            <a:ext cx="865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Destage Buffer</a:t>
            </a:r>
          </a:p>
        </p:txBody>
      </p:sp>
      <p:sp>
        <p:nvSpPr>
          <p:cNvPr id="134155" name="Text Box 25"/>
          <p:cNvSpPr txBox="1">
            <a:spLocks noChangeArrowheads="1"/>
          </p:cNvSpPr>
          <p:nvPr/>
        </p:nvSpPr>
        <p:spPr bwMode="auto">
          <a:xfrm>
            <a:off x="1790700" y="25527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DRAM (NV)</a:t>
            </a:r>
          </a:p>
        </p:txBody>
      </p:sp>
      <p:sp>
        <p:nvSpPr>
          <p:cNvPr id="134156" name="Text Box 26"/>
          <p:cNvSpPr txBox="1">
            <a:spLocks noChangeArrowheads="1"/>
          </p:cNvSpPr>
          <p:nvPr/>
        </p:nvSpPr>
        <p:spPr bwMode="auto">
          <a:xfrm>
            <a:off x="5302250" y="246856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rPr>
              <a:t>FLASH</a:t>
            </a:r>
          </a:p>
        </p:txBody>
      </p:sp>
      <p:sp>
        <p:nvSpPr>
          <p:cNvPr id="134157" name="Text Box 27"/>
          <p:cNvSpPr txBox="1">
            <a:spLocks noChangeArrowheads="1"/>
          </p:cNvSpPr>
          <p:nvPr/>
        </p:nvSpPr>
        <p:spPr bwMode="auto">
          <a:xfrm>
            <a:off x="3076575" y="3006725"/>
            <a:ext cx="1123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Evictions</a:t>
            </a:r>
          </a:p>
        </p:txBody>
      </p:sp>
      <p:sp>
        <p:nvSpPr>
          <p:cNvPr id="134158" name="Text Box 28"/>
          <p:cNvSpPr txBox="1">
            <a:spLocks noChangeArrowheads="1"/>
          </p:cNvSpPr>
          <p:nvPr/>
        </p:nvSpPr>
        <p:spPr bwMode="auto">
          <a:xfrm>
            <a:off x="7312025" y="3435350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Write Cache</a:t>
            </a:r>
          </a:p>
        </p:txBody>
      </p:sp>
      <p:sp>
        <p:nvSpPr>
          <p:cNvPr id="134159" name="Line 32"/>
          <p:cNvSpPr>
            <a:spLocks noChangeShapeType="1"/>
          </p:cNvSpPr>
          <p:nvPr/>
        </p:nvSpPr>
        <p:spPr bwMode="auto">
          <a:xfrm>
            <a:off x="2816225" y="3435350"/>
            <a:ext cx="147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0" name="Text Box 36"/>
          <p:cNvSpPr txBox="1">
            <a:spLocks noChangeArrowheads="1"/>
          </p:cNvSpPr>
          <p:nvPr/>
        </p:nvSpPr>
        <p:spPr bwMode="auto">
          <a:xfrm>
            <a:off x="1087438" y="4078288"/>
            <a:ext cx="1211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New Writes</a:t>
            </a:r>
          </a:p>
        </p:txBody>
      </p:sp>
      <p:sp>
        <p:nvSpPr>
          <p:cNvPr id="134161" name="Line 37"/>
          <p:cNvSpPr>
            <a:spLocks noChangeShapeType="1"/>
          </p:cNvSpPr>
          <p:nvPr/>
        </p:nvSpPr>
        <p:spPr bwMode="auto">
          <a:xfrm flipV="1">
            <a:off x="1606550" y="3673475"/>
            <a:ext cx="3460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Level 2: Flash Memory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10200" cy="4648201"/>
          </a:xfrm>
        </p:spPr>
        <p:txBody>
          <a:bodyPr/>
          <a:lstStyle/>
          <a:p>
            <a:r>
              <a:rPr lang="en-US" altLang="en-US" dirty="0" smtClean="0"/>
              <a:t>Check pointing data is mostly sequential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Flash is good for sequential writes.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Flash can acts a fast </a:t>
            </a:r>
            <a:r>
              <a:rPr lang="en-US" altLang="en-US" dirty="0" err="1" smtClean="0"/>
              <a:t>destage</a:t>
            </a:r>
            <a:r>
              <a:rPr lang="en-US" altLang="en-US" dirty="0" smtClean="0"/>
              <a:t> buffer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743200"/>
            <a:ext cx="27813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0" y="2895600"/>
            <a:ext cx="11049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971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6100" y="2971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33909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6100" y="33909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1900" y="2895600"/>
            <a:ext cx="11049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2971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1500" y="29718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0" y="33909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91500" y="33909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6500" y="3962400"/>
            <a:ext cx="11049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40386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6100" y="40386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44577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6100" y="44577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1900" y="3962400"/>
            <a:ext cx="11049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6200" y="40386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1500" y="40386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96200" y="44577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91500" y="44577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5193" name="AutoShape 5"/>
          <p:cNvSpPr>
            <a:spLocks noChangeArrowheads="1"/>
          </p:cNvSpPr>
          <p:nvPr/>
        </p:nvSpPr>
        <p:spPr bwMode="auto">
          <a:xfrm>
            <a:off x="6972300" y="5372100"/>
            <a:ext cx="990600" cy="1143000"/>
          </a:xfrm>
          <a:prstGeom prst="can">
            <a:avLst>
              <a:gd name="adj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94" name="Rectangle 24"/>
          <p:cNvSpPr>
            <a:spLocks noChangeArrowheads="1"/>
          </p:cNvSpPr>
          <p:nvPr/>
        </p:nvSpPr>
        <p:spPr bwMode="auto">
          <a:xfrm>
            <a:off x="6934200" y="1752600"/>
            <a:ext cx="863600" cy="59531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DRAM</a:t>
            </a:r>
          </a:p>
        </p:txBody>
      </p:sp>
      <p:cxnSp>
        <p:nvCxnSpPr>
          <p:cNvPr id="29" name="Straight Arrow Connector 28"/>
          <p:cNvCxnSpPr>
            <a:stCxn id="135194" idx="2"/>
          </p:cNvCxnSpPr>
          <p:nvPr/>
        </p:nvCxnSpPr>
        <p:spPr>
          <a:xfrm rot="5400000">
            <a:off x="7181056" y="2520157"/>
            <a:ext cx="357187" cy="12700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257256" y="5187157"/>
            <a:ext cx="357187" cy="12700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97" name="TextBox 30"/>
          <p:cNvSpPr txBox="1">
            <a:spLocks noChangeArrowheads="1"/>
          </p:cNvSpPr>
          <p:nvPr/>
        </p:nvSpPr>
        <p:spPr bwMode="auto">
          <a:xfrm>
            <a:off x="7581900" y="2362200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Evictions</a:t>
            </a:r>
          </a:p>
        </p:txBody>
      </p:sp>
      <p:sp>
        <p:nvSpPr>
          <p:cNvPr id="135198" name="TextBox 31"/>
          <p:cNvSpPr txBox="1">
            <a:spLocks noChangeArrowheads="1"/>
          </p:cNvSpPr>
          <p:nvPr/>
        </p:nvSpPr>
        <p:spPr bwMode="auto">
          <a:xfrm>
            <a:off x="7658100" y="5067300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23238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              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 Thank You!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           Comments / Questions?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AA34EE-DE4F-427E-8FFD-50AF92FB4E13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117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NAND flash structure.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A40FE2-2C07-43E8-A9D8-4A81AE05A5CD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066801"/>
            <a:ext cx="7056437" cy="4800600"/>
          </a:xfrm>
        </p:spPr>
      </p:pic>
    </p:spTree>
    <p:extLst>
      <p:ext uri="{BB962C8B-B14F-4D97-AF65-F5344CB8AC3E}">
        <p14:creationId xmlns:p14="http://schemas.microsoft.com/office/powerpoint/2010/main" val="7548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Logical view of the FTL of NAND flash memory.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09841E-A909-4416-AA27-F9A0DF01820F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17" y="1295401"/>
            <a:ext cx="8472883" cy="4530724"/>
          </a:xfrm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228600" y="60579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Paper: </a:t>
            </a:r>
            <a:r>
              <a:rPr lang="en-US" altLang="en-US" sz="1200" b="1">
                <a:solidFill>
                  <a:srgbClr val="FF0000"/>
                </a:solidFill>
              </a:rPr>
              <a:t>A reconfigurable FTL (flash translation layer) architecture for NAND flash-based applications. ACM Transactions on Embedded Computing Systems (TECS), </a:t>
            </a:r>
            <a:r>
              <a:rPr lang="en-US" altLang="en-US" sz="1200">
                <a:solidFill>
                  <a:srgbClr val="FF0000"/>
                </a:solidFill>
              </a:rPr>
              <a:t> 2008.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Page-Level Mapping (FTL)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49AE-FB41-4369-879E-4FF1E35F1A11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685800"/>
            <a:ext cx="8382000" cy="5334000"/>
          </a:xfrm>
        </p:spPr>
      </p:pic>
    </p:spTree>
    <p:extLst>
      <p:ext uri="{BB962C8B-B14F-4D97-AF65-F5344CB8AC3E}">
        <p14:creationId xmlns:p14="http://schemas.microsoft.com/office/powerpoint/2010/main" val="2082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Problems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For example, </a:t>
            </a:r>
            <a:r>
              <a:rPr lang="en-US" altLang="zh-TW" smtClean="0">
                <a:solidFill>
                  <a:srgbClr val="CC0000"/>
                </a:solidFill>
                <a:ea typeface="DFKai-SB" panose="03000509000000000000" pitchFamily="65" charset="-120"/>
              </a:rPr>
              <a:t>256MB</a:t>
            </a: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 NAND flash with a page size of 512 bytes needs </a:t>
            </a:r>
            <a:r>
              <a:rPr lang="en-US" altLang="zh-TW" smtClean="0">
                <a:solidFill>
                  <a:srgbClr val="CC0000"/>
                </a:solidFill>
                <a:ea typeface="DFKai-SB" panose="03000509000000000000" pitchFamily="65" charset="-120"/>
              </a:rPr>
              <a:t>524,288</a:t>
            </a: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smtClean="0">
                <a:solidFill>
                  <a:srgbClr val="000066"/>
                </a:solidFill>
                <a:ea typeface="DFKai-SB" panose="03000509000000000000" pitchFamily="65" charset="-120"/>
              </a:rPr>
              <a:t>(256*1024*1024/512)</a:t>
            </a: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 entries </a:t>
            </a:r>
          </a:p>
          <a:p>
            <a:pPr>
              <a:spcBef>
                <a:spcPct val="50000"/>
              </a:spcBef>
            </a:pP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Assume that an entry needs </a:t>
            </a:r>
            <a:r>
              <a:rPr lang="en-US" altLang="zh-TW" smtClean="0">
                <a:solidFill>
                  <a:srgbClr val="CC0000"/>
                </a:solidFill>
                <a:ea typeface="DFKai-SB" panose="03000509000000000000" pitchFamily="65" charset="-120"/>
              </a:rPr>
              <a:t>4 </a:t>
            </a: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bytes, the address translation information of FTL requires </a:t>
            </a:r>
            <a:r>
              <a:rPr lang="en-US" altLang="zh-TW" smtClean="0">
                <a:solidFill>
                  <a:srgbClr val="CC0000"/>
                </a:solidFill>
                <a:ea typeface="DFKai-SB" panose="03000509000000000000" pitchFamily="65" charset="-120"/>
              </a:rPr>
              <a:t>2,048KB</a:t>
            </a:r>
            <a:r>
              <a:rPr lang="en-US" altLang="zh-TW" smtClean="0">
                <a:solidFill>
                  <a:srgbClr val="000066"/>
                </a:solidFill>
                <a:ea typeface="DFKai-SB" panose="03000509000000000000" pitchFamily="65" charset="-120"/>
              </a:rPr>
              <a:t> memory space.</a:t>
            </a:r>
          </a:p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AB944C-8E2C-4DC3-BB45-373A9693A2C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Block-Level Mapping (NFTL)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CB9F69-4BD5-494B-BC26-B7D7D28A33B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8577762" cy="5334000"/>
          </a:xfrm>
        </p:spPr>
      </p:pic>
    </p:spTree>
    <p:extLst>
      <p:ext uri="{BB962C8B-B14F-4D97-AF65-F5344CB8AC3E}">
        <p14:creationId xmlns:p14="http://schemas.microsoft.com/office/powerpoint/2010/main" val="34618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NFTL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TW" smtClean="0">
                <a:latin typeface="Times New Roman" panose="02020603050405020304" pitchFamily="18" charset="0"/>
              </a:rPr>
              <a:t>NFTL would need </a:t>
            </a:r>
            <a:r>
              <a:rPr lang="en-US" altLang="zh-TW" smtClean="0">
                <a:solidFill>
                  <a:srgbClr val="CC0000"/>
                </a:solidFill>
                <a:latin typeface="Times New Roman" panose="02020603050405020304" pitchFamily="18" charset="0"/>
              </a:rPr>
              <a:t>64KB</a:t>
            </a:r>
            <a:r>
              <a:rPr lang="en-US" altLang="zh-TW" smtClean="0">
                <a:latin typeface="Times New Roman" panose="02020603050405020304" pitchFamily="18" charset="0"/>
              </a:rPr>
              <a:t> memory space to store </a:t>
            </a:r>
            <a:r>
              <a:rPr lang="en-US" altLang="zh-TW" smtClean="0">
                <a:solidFill>
                  <a:srgbClr val="CC0000"/>
                </a:solidFill>
                <a:latin typeface="Times New Roman" panose="02020603050405020304" pitchFamily="18" charset="0"/>
              </a:rPr>
              <a:t>16,384 </a:t>
            </a:r>
            <a:r>
              <a:rPr lang="en-US" altLang="zh-TW" smtClean="0">
                <a:latin typeface="Times New Roman" panose="02020603050405020304" pitchFamily="18" charset="0"/>
              </a:rPr>
              <a:t>(256*1024/16) entries for 256MB NAND flash.</a:t>
            </a:r>
          </a:p>
          <a:p>
            <a:pPr lvl="2">
              <a:lnSpc>
                <a:spcPct val="90000"/>
              </a:lnSpc>
            </a:pPr>
            <a:r>
              <a:rPr lang="en-US" altLang="zh-TW" smtClean="0">
                <a:latin typeface="Times New Roman" panose="02020603050405020304" pitchFamily="18" charset="0"/>
              </a:rPr>
              <a:t>Assume that a block consists of </a:t>
            </a:r>
            <a:r>
              <a:rPr lang="en-US" altLang="zh-TW" smtClean="0">
                <a:solidFill>
                  <a:srgbClr val="CC0000"/>
                </a:solidFill>
                <a:latin typeface="Times New Roman" panose="02020603050405020304" pitchFamily="18" charset="0"/>
              </a:rPr>
              <a:t>32 </a:t>
            </a:r>
            <a:r>
              <a:rPr lang="en-US" altLang="zh-TW" smtClean="0">
                <a:latin typeface="Times New Roman" panose="02020603050405020304" pitchFamily="18" charset="0"/>
              </a:rPr>
              <a:t>pages.</a:t>
            </a:r>
          </a:p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11E146-23EB-46CE-851B-CF1F778C492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FTL Vs. NFTL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D90B1-2595-4E7C-8D0C-9D534CDDA05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aphicFrame>
        <p:nvGraphicFramePr>
          <p:cNvPr id="5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533400" y="2552700"/>
          <a:ext cx="7658100" cy="3136902"/>
        </p:xfrm>
        <a:graphic>
          <a:graphicData uri="http://schemas.openxmlformats.org/drawingml/2006/table">
            <a:tbl>
              <a:tblPr/>
              <a:tblGrid>
                <a:gridCol w="4213225"/>
                <a:gridCol w="1719263"/>
                <a:gridCol w="172561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FTL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NFTL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Memory Space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Address Translation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Garbage Collection Overhead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Space Utilization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50000"/>
                        <a:buFont typeface="Monotype Sorts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Hybrid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GB" sz="1200">
                <a:solidFill>
                  <a:srgbClr val="3F3F3F"/>
                </a:solidFill>
              </a:rPr>
              <a:t>Slide </a:t>
            </a:r>
            <a:fld id="{C56D7D6F-537D-4406-827B-88281E2DB778}" type="slidenum">
              <a:rPr lang="en-GB" altLang="en-GB" sz="1200">
                <a:solidFill>
                  <a:srgbClr val="3F3F3F"/>
                </a:solidFill>
              </a:rPr>
              <a:pPr eaLnBrk="1" hangingPunct="1"/>
              <a:t>19</a:t>
            </a:fld>
            <a:endParaRPr lang="en-GB" altLang="en-GB" sz="1200">
              <a:solidFill>
                <a:srgbClr val="3F3F3F"/>
              </a:solidFill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7620000" cy="5390745"/>
          </a:xfrm>
        </p:spPr>
      </p:pic>
    </p:spTree>
    <p:extLst>
      <p:ext uri="{BB962C8B-B14F-4D97-AF65-F5344CB8AC3E}">
        <p14:creationId xmlns:p14="http://schemas.microsoft.com/office/powerpoint/2010/main" val="188158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1816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Overview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FTL Designs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Wear-Leveling and Garbage Collection</a:t>
            </a: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Flash as Primary Memory</a:t>
            </a: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SSD for Power Saving</a:t>
            </a: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Applications:  SSD for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Checkpointing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 SSD Reliability Issue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00E5D9-6765-4891-8A12-896870E27D65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7"/>
          <p:cNvSpPr>
            <a:spLocks noChangeArrowheads="1"/>
          </p:cNvSpPr>
          <p:nvPr/>
        </p:nvSpPr>
        <p:spPr bwMode="auto">
          <a:xfrm>
            <a:off x="4352925" y="2362200"/>
            <a:ext cx="2473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Sectors from one logical block</a:t>
            </a:r>
          </a:p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can be mapped only to one log block</a:t>
            </a:r>
            <a:endParaRPr lang="en-US" altLang="ko-KR" sz="1200">
              <a:ea typeface="Gulim" panose="020B0600000101010101" pitchFamily="34" charset="-127"/>
            </a:endParaRPr>
          </a:p>
        </p:txBody>
      </p:sp>
      <p:sp>
        <p:nvSpPr>
          <p:cNvPr id="37891" name="Rectangle 48"/>
          <p:cNvSpPr>
            <a:spLocks noChangeArrowheads="1"/>
          </p:cNvSpPr>
          <p:nvPr/>
        </p:nvSpPr>
        <p:spPr bwMode="auto">
          <a:xfrm>
            <a:off x="2627313" y="2944813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300">
                <a:solidFill>
                  <a:srgbClr val="000000"/>
                </a:solidFill>
                <a:ea typeface="Gulim" panose="020B0600000101010101" pitchFamily="34" charset="-127"/>
              </a:rPr>
              <a:t>Flash</a:t>
            </a:r>
          </a:p>
          <a:p>
            <a:pPr eaLnBrk="1" hangingPunct="1"/>
            <a:r>
              <a:rPr lang="en-US" altLang="ko-KR" sz="1300">
                <a:solidFill>
                  <a:srgbClr val="000000"/>
                </a:solidFill>
                <a:ea typeface="Gulim" panose="020B0600000101010101" pitchFamily="34" charset="-127"/>
              </a:rPr>
              <a:t>Memory</a:t>
            </a:r>
            <a:endParaRPr lang="en-US" altLang="ko-KR" sz="1300">
              <a:ea typeface="Gulim" panose="020B0600000101010101" pitchFamily="34" charset="-127"/>
            </a:endParaRPr>
          </a:p>
        </p:txBody>
      </p:sp>
      <p:sp>
        <p:nvSpPr>
          <p:cNvPr id="37892" name="Rectangle 50"/>
          <p:cNvSpPr>
            <a:spLocks noChangeArrowheads="1"/>
          </p:cNvSpPr>
          <p:nvPr/>
        </p:nvSpPr>
        <p:spPr bwMode="auto">
          <a:xfrm>
            <a:off x="3332163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Rectangle 51"/>
          <p:cNvSpPr>
            <a:spLocks noChangeArrowheads="1"/>
          </p:cNvSpPr>
          <p:nvPr/>
        </p:nvSpPr>
        <p:spPr bwMode="auto">
          <a:xfrm>
            <a:off x="3446463" y="2843213"/>
            <a:ext cx="112712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52"/>
          <p:cNvSpPr>
            <a:spLocks noChangeArrowheads="1"/>
          </p:cNvSpPr>
          <p:nvPr/>
        </p:nvSpPr>
        <p:spPr bwMode="auto">
          <a:xfrm>
            <a:off x="3559175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Rectangle 53"/>
          <p:cNvSpPr>
            <a:spLocks noChangeArrowheads="1"/>
          </p:cNvSpPr>
          <p:nvPr/>
        </p:nvSpPr>
        <p:spPr bwMode="auto">
          <a:xfrm>
            <a:off x="3673475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Rectangle 54"/>
          <p:cNvSpPr>
            <a:spLocks noChangeArrowheads="1"/>
          </p:cNvSpPr>
          <p:nvPr/>
        </p:nvSpPr>
        <p:spPr bwMode="auto">
          <a:xfrm>
            <a:off x="3794125" y="2843213"/>
            <a:ext cx="112713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Rectangle 55"/>
          <p:cNvSpPr>
            <a:spLocks noChangeArrowheads="1"/>
          </p:cNvSpPr>
          <p:nvPr/>
        </p:nvSpPr>
        <p:spPr bwMode="auto">
          <a:xfrm>
            <a:off x="3906838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Rectangle 56"/>
          <p:cNvSpPr>
            <a:spLocks noChangeArrowheads="1"/>
          </p:cNvSpPr>
          <p:nvPr/>
        </p:nvSpPr>
        <p:spPr bwMode="auto">
          <a:xfrm>
            <a:off x="4021138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9" name="Rectangle 57"/>
          <p:cNvSpPr>
            <a:spLocks noChangeArrowheads="1"/>
          </p:cNvSpPr>
          <p:nvPr/>
        </p:nvSpPr>
        <p:spPr bwMode="auto">
          <a:xfrm>
            <a:off x="4135438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0" name="Rectangle 58"/>
          <p:cNvSpPr>
            <a:spLocks noChangeArrowheads="1"/>
          </p:cNvSpPr>
          <p:nvPr/>
        </p:nvSpPr>
        <p:spPr bwMode="auto">
          <a:xfrm>
            <a:off x="4249738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1" name="Rectangle 59"/>
          <p:cNvSpPr>
            <a:spLocks noChangeArrowheads="1"/>
          </p:cNvSpPr>
          <p:nvPr/>
        </p:nvSpPr>
        <p:spPr bwMode="auto">
          <a:xfrm>
            <a:off x="4364038" y="2843213"/>
            <a:ext cx="112712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2" name="Rectangle 60"/>
          <p:cNvSpPr>
            <a:spLocks noChangeArrowheads="1"/>
          </p:cNvSpPr>
          <p:nvPr/>
        </p:nvSpPr>
        <p:spPr bwMode="auto">
          <a:xfrm>
            <a:off x="4476750" y="2843213"/>
            <a:ext cx="112713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3" name="Rectangle 61"/>
          <p:cNvSpPr>
            <a:spLocks noChangeArrowheads="1"/>
          </p:cNvSpPr>
          <p:nvPr/>
        </p:nvSpPr>
        <p:spPr bwMode="auto">
          <a:xfrm>
            <a:off x="4589463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4" name="Rectangle 62"/>
          <p:cNvSpPr>
            <a:spLocks noChangeArrowheads="1"/>
          </p:cNvSpPr>
          <p:nvPr/>
        </p:nvSpPr>
        <p:spPr bwMode="auto">
          <a:xfrm>
            <a:off x="4702175" y="2843213"/>
            <a:ext cx="112713" cy="582612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5" name="Rectangle 63"/>
          <p:cNvSpPr>
            <a:spLocks noChangeArrowheads="1"/>
          </p:cNvSpPr>
          <p:nvPr/>
        </p:nvSpPr>
        <p:spPr bwMode="auto">
          <a:xfrm>
            <a:off x="4814888" y="2843213"/>
            <a:ext cx="112712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6" name="Rectangle 64"/>
          <p:cNvSpPr>
            <a:spLocks noChangeArrowheads="1"/>
          </p:cNvSpPr>
          <p:nvPr/>
        </p:nvSpPr>
        <p:spPr bwMode="auto">
          <a:xfrm>
            <a:off x="4927600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7" name="Rectangle 65"/>
          <p:cNvSpPr>
            <a:spLocks noChangeArrowheads="1"/>
          </p:cNvSpPr>
          <p:nvPr/>
        </p:nvSpPr>
        <p:spPr bwMode="auto">
          <a:xfrm>
            <a:off x="5041900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8" name="Rectangle 66"/>
          <p:cNvSpPr>
            <a:spLocks noChangeArrowheads="1"/>
          </p:cNvSpPr>
          <p:nvPr/>
        </p:nvSpPr>
        <p:spPr bwMode="auto">
          <a:xfrm>
            <a:off x="5156200" y="2843213"/>
            <a:ext cx="111125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9" name="Rectangle 67"/>
          <p:cNvSpPr>
            <a:spLocks noChangeArrowheads="1"/>
          </p:cNvSpPr>
          <p:nvPr/>
        </p:nvSpPr>
        <p:spPr bwMode="auto">
          <a:xfrm>
            <a:off x="5267325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0" name="Rectangle 68"/>
          <p:cNvSpPr>
            <a:spLocks noChangeArrowheads="1"/>
          </p:cNvSpPr>
          <p:nvPr/>
        </p:nvSpPr>
        <p:spPr bwMode="auto">
          <a:xfrm>
            <a:off x="5381625" y="2843213"/>
            <a:ext cx="114300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1" name="Rectangle 69"/>
          <p:cNvSpPr>
            <a:spLocks noChangeArrowheads="1"/>
          </p:cNvSpPr>
          <p:nvPr/>
        </p:nvSpPr>
        <p:spPr bwMode="auto">
          <a:xfrm>
            <a:off x="5495925" y="2843213"/>
            <a:ext cx="112713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2" name="Rectangle 70"/>
          <p:cNvSpPr>
            <a:spLocks noChangeArrowheads="1"/>
          </p:cNvSpPr>
          <p:nvPr/>
        </p:nvSpPr>
        <p:spPr bwMode="auto">
          <a:xfrm>
            <a:off x="5607050" y="2843213"/>
            <a:ext cx="115888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3" name="Rectangle 71"/>
          <p:cNvSpPr>
            <a:spLocks noChangeArrowheads="1"/>
          </p:cNvSpPr>
          <p:nvPr/>
        </p:nvSpPr>
        <p:spPr bwMode="auto">
          <a:xfrm>
            <a:off x="5722938" y="2843213"/>
            <a:ext cx="112712" cy="5826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4" name="Rectangle 72"/>
          <p:cNvSpPr>
            <a:spLocks noChangeArrowheads="1"/>
          </p:cNvSpPr>
          <p:nvPr/>
        </p:nvSpPr>
        <p:spPr bwMode="auto">
          <a:xfrm>
            <a:off x="5835650" y="2843213"/>
            <a:ext cx="112713" cy="582612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5" name="AutoShape 73"/>
          <p:cNvSpPr>
            <a:spLocks/>
          </p:cNvSpPr>
          <p:nvPr/>
        </p:nvSpPr>
        <p:spPr bwMode="auto">
          <a:xfrm rot="-5400000">
            <a:off x="4418013" y="2390775"/>
            <a:ext cx="112712" cy="2224088"/>
          </a:xfrm>
          <a:prstGeom prst="leftBrace">
            <a:avLst>
              <a:gd name="adj1" fmla="val 103961"/>
              <a:gd name="adj2" fmla="val 50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6" name="AutoShape 74"/>
          <p:cNvSpPr>
            <a:spLocks/>
          </p:cNvSpPr>
          <p:nvPr/>
        </p:nvSpPr>
        <p:spPr bwMode="auto">
          <a:xfrm rot="-5400000">
            <a:off x="5755481" y="3277395"/>
            <a:ext cx="117475" cy="455612"/>
          </a:xfrm>
          <a:prstGeom prst="leftBrace">
            <a:avLst>
              <a:gd name="adj1" fmla="val 20433"/>
              <a:gd name="adj2" fmla="val 50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7" name="Rectangle 77"/>
          <p:cNvSpPr>
            <a:spLocks noChangeArrowheads="1"/>
          </p:cNvSpPr>
          <p:nvPr/>
        </p:nvSpPr>
        <p:spPr bwMode="auto">
          <a:xfrm>
            <a:off x="5946775" y="2838450"/>
            <a:ext cx="114300" cy="584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8" name="Rectangle 78"/>
          <p:cNvSpPr>
            <a:spLocks noChangeArrowheads="1"/>
          </p:cNvSpPr>
          <p:nvPr/>
        </p:nvSpPr>
        <p:spPr bwMode="auto">
          <a:xfrm>
            <a:off x="4046538" y="3609975"/>
            <a:ext cx="13763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Original Data Blocks</a:t>
            </a:r>
            <a:endParaRPr lang="en-US" altLang="ko-KR" sz="1200">
              <a:ea typeface="Gulim" panose="020B0600000101010101" pitchFamily="34" charset="-127"/>
            </a:endParaRPr>
          </a:p>
        </p:txBody>
      </p:sp>
      <p:sp>
        <p:nvSpPr>
          <p:cNvPr id="37919" name="Rectangle 79"/>
          <p:cNvSpPr>
            <a:spLocks noChangeArrowheads="1"/>
          </p:cNvSpPr>
          <p:nvPr/>
        </p:nvSpPr>
        <p:spPr bwMode="auto">
          <a:xfrm>
            <a:off x="5607050" y="3622675"/>
            <a:ext cx="742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Log Blocks</a:t>
            </a:r>
          </a:p>
        </p:txBody>
      </p:sp>
      <p:sp>
        <p:nvSpPr>
          <p:cNvPr id="37920" name="Rectangle 80"/>
          <p:cNvSpPr>
            <a:spLocks noChangeArrowheads="1"/>
          </p:cNvSpPr>
          <p:nvPr/>
        </p:nvSpPr>
        <p:spPr bwMode="auto">
          <a:xfrm>
            <a:off x="4702175" y="2836863"/>
            <a:ext cx="114300" cy="150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0</a:t>
            </a:r>
          </a:p>
        </p:txBody>
      </p:sp>
      <p:sp>
        <p:nvSpPr>
          <p:cNvPr id="37921" name="Rectangle 81"/>
          <p:cNvSpPr>
            <a:spLocks noChangeArrowheads="1"/>
          </p:cNvSpPr>
          <p:nvPr/>
        </p:nvSpPr>
        <p:spPr bwMode="auto">
          <a:xfrm>
            <a:off x="4702175" y="2992438"/>
            <a:ext cx="114300" cy="146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sp>
        <p:nvSpPr>
          <p:cNvPr id="37922" name="Rectangle 82"/>
          <p:cNvSpPr>
            <a:spLocks noChangeArrowheads="1"/>
          </p:cNvSpPr>
          <p:nvPr/>
        </p:nvSpPr>
        <p:spPr bwMode="auto">
          <a:xfrm>
            <a:off x="4702175" y="3130550"/>
            <a:ext cx="1143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2</a:t>
            </a:r>
          </a:p>
        </p:txBody>
      </p:sp>
      <p:sp>
        <p:nvSpPr>
          <p:cNvPr id="37923" name="Rectangle 83"/>
          <p:cNvSpPr>
            <a:spLocks noChangeArrowheads="1"/>
          </p:cNvSpPr>
          <p:nvPr/>
        </p:nvSpPr>
        <p:spPr bwMode="auto">
          <a:xfrm>
            <a:off x="4702175" y="3276600"/>
            <a:ext cx="114300" cy="146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3</a:t>
            </a:r>
          </a:p>
        </p:txBody>
      </p:sp>
      <p:sp>
        <p:nvSpPr>
          <p:cNvPr id="37924" name="Rectangle 84"/>
          <p:cNvSpPr>
            <a:spLocks noChangeArrowheads="1"/>
          </p:cNvSpPr>
          <p:nvPr/>
        </p:nvSpPr>
        <p:spPr bwMode="auto">
          <a:xfrm>
            <a:off x="5842000" y="2843213"/>
            <a:ext cx="112713" cy="582612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25" name="Rectangle 85"/>
          <p:cNvSpPr>
            <a:spLocks noChangeArrowheads="1"/>
          </p:cNvSpPr>
          <p:nvPr/>
        </p:nvSpPr>
        <p:spPr bwMode="auto">
          <a:xfrm>
            <a:off x="5842000" y="2836863"/>
            <a:ext cx="114300" cy="150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3</a:t>
            </a:r>
          </a:p>
        </p:txBody>
      </p:sp>
      <p:sp>
        <p:nvSpPr>
          <p:cNvPr id="37926" name="Rectangle 86"/>
          <p:cNvSpPr>
            <a:spLocks noChangeArrowheads="1"/>
          </p:cNvSpPr>
          <p:nvPr/>
        </p:nvSpPr>
        <p:spPr bwMode="auto">
          <a:xfrm>
            <a:off x="5842000" y="2992438"/>
            <a:ext cx="114300" cy="146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sp>
        <p:nvSpPr>
          <p:cNvPr id="37927" name="Rectangle 87"/>
          <p:cNvSpPr>
            <a:spLocks noChangeArrowheads="1"/>
          </p:cNvSpPr>
          <p:nvPr/>
        </p:nvSpPr>
        <p:spPr bwMode="auto">
          <a:xfrm>
            <a:off x="5842000" y="3130550"/>
            <a:ext cx="1143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0</a:t>
            </a:r>
          </a:p>
        </p:txBody>
      </p:sp>
      <p:sp>
        <p:nvSpPr>
          <p:cNvPr id="37928" name="Rectangle 88"/>
          <p:cNvSpPr>
            <a:spLocks noChangeArrowheads="1"/>
          </p:cNvSpPr>
          <p:nvPr/>
        </p:nvSpPr>
        <p:spPr bwMode="auto">
          <a:xfrm>
            <a:off x="5842000" y="3276600"/>
            <a:ext cx="114300" cy="146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cxnSp>
        <p:nvCxnSpPr>
          <p:cNvPr id="37929" name="AutoShape 89"/>
          <p:cNvCxnSpPr>
            <a:cxnSpLocks noChangeShapeType="1"/>
            <a:stCxn id="37920" idx="0"/>
            <a:endCxn id="37925" idx="0"/>
          </p:cNvCxnSpPr>
          <p:nvPr/>
        </p:nvCxnSpPr>
        <p:spPr bwMode="auto">
          <a:xfrm rot="5400000" flipV="1">
            <a:off x="5328444" y="2267744"/>
            <a:ext cx="1587" cy="1139825"/>
          </a:xfrm>
          <a:prstGeom prst="bentConnector3">
            <a:avLst>
              <a:gd name="adj1" fmla="val -7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33" name="Rectangle 19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3238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altLang="ko-KR"/>
              <a:t>BAST: Block Associative Sector Translation</a:t>
            </a:r>
          </a:p>
        </p:txBody>
      </p:sp>
      <p:sp>
        <p:nvSpPr>
          <p:cNvPr id="317634" name="Rectangle 1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SNU FTL = BAST</a:t>
            </a:r>
          </a:p>
        </p:txBody>
      </p:sp>
    </p:spTree>
    <p:extLst>
      <p:ext uri="{BB962C8B-B14F-4D97-AF65-F5344CB8AC3E}">
        <p14:creationId xmlns:p14="http://schemas.microsoft.com/office/powerpoint/2010/main" val="24383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FAST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cs typeface="HY엽서L"/>
              </a:rPr>
              <a:t>Fully associative sector translation” in log buffer blocks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258888" y="3868738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300">
                <a:solidFill>
                  <a:srgbClr val="000000"/>
                </a:solidFill>
                <a:ea typeface="Gulim" panose="020B0600000101010101" pitchFamily="34" charset="-127"/>
              </a:rPr>
              <a:t>Flash</a:t>
            </a:r>
          </a:p>
          <a:p>
            <a:pPr eaLnBrk="1" hangingPunct="1"/>
            <a:r>
              <a:rPr lang="en-US" altLang="ko-KR" sz="1300">
                <a:solidFill>
                  <a:srgbClr val="000000"/>
                </a:solidFill>
                <a:ea typeface="Gulim" panose="020B0600000101010101" pitchFamily="34" charset="-127"/>
              </a:rPr>
              <a:t>Memory</a:t>
            </a:r>
            <a:endParaRPr lang="en-US" altLang="ko-KR" sz="1300">
              <a:ea typeface="Gulim" panose="020B0600000101010101" pitchFamily="34" charset="-127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232025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435225" y="3722688"/>
            <a:ext cx="198438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2633663" y="3722688"/>
            <a:ext cx="204787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2838450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3036888" y="3722688"/>
            <a:ext cx="200025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3236913" y="3722688"/>
            <a:ext cx="204787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3441700" y="3722688"/>
            <a:ext cx="204788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3646488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3849688" y="3722688"/>
            <a:ext cx="204787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4054475" y="3722688"/>
            <a:ext cx="201613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4256088" y="3722688"/>
            <a:ext cx="200025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4456113" y="3722688"/>
            <a:ext cx="204787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9" name="Rectangle 19"/>
          <p:cNvSpPr>
            <a:spLocks noChangeArrowheads="1"/>
          </p:cNvSpPr>
          <p:nvPr/>
        </p:nvSpPr>
        <p:spPr bwMode="auto">
          <a:xfrm>
            <a:off x="4657725" y="3722688"/>
            <a:ext cx="201613" cy="8382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0" name="Rectangle 20"/>
          <p:cNvSpPr>
            <a:spLocks noChangeArrowheads="1"/>
          </p:cNvSpPr>
          <p:nvPr/>
        </p:nvSpPr>
        <p:spPr bwMode="auto">
          <a:xfrm>
            <a:off x="4859338" y="3722688"/>
            <a:ext cx="201612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5060950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2" name="Rectangle 22"/>
          <p:cNvSpPr>
            <a:spLocks noChangeArrowheads="1"/>
          </p:cNvSpPr>
          <p:nvPr/>
        </p:nvSpPr>
        <p:spPr bwMode="auto">
          <a:xfrm>
            <a:off x="5264150" y="3722688"/>
            <a:ext cx="204788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3" name="Rectangle 23"/>
          <p:cNvSpPr>
            <a:spLocks noChangeArrowheads="1"/>
          </p:cNvSpPr>
          <p:nvPr/>
        </p:nvSpPr>
        <p:spPr bwMode="auto">
          <a:xfrm>
            <a:off x="5465763" y="3722688"/>
            <a:ext cx="201612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4" name="Rectangle 24"/>
          <p:cNvSpPr>
            <a:spLocks noChangeArrowheads="1"/>
          </p:cNvSpPr>
          <p:nvPr/>
        </p:nvSpPr>
        <p:spPr bwMode="auto">
          <a:xfrm>
            <a:off x="5667375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5" name="Rectangle 25"/>
          <p:cNvSpPr>
            <a:spLocks noChangeArrowheads="1"/>
          </p:cNvSpPr>
          <p:nvPr/>
        </p:nvSpPr>
        <p:spPr bwMode="auto">
          <a:xfrm>
            <a:off x="5870575" y="3722688"/>
            <a:ext cx="204788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6" name="Rectangle 26"/>
          <p:cNvSpPr>
            <a:spLocks noChangeArrowheads="1"/>
          </p:cNvSpPr>
          <p:nvPr/>
        </p:nvSpPr>
        <p:spPr bwMode="auto">
          <a:xfrm>
            <a:off x="6075363" y="3722688"/>
            <a:ext cx="198437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7" name="Rectangle 27"/>
          <p:cNvSpPr>
            <a:spLocks noChangeArrowheads="1"/>
          </p:cNvSpPr>
          <p:nvPr/>
        </p:nvSpPr>
        <p:spPr bwMode="auto">
          <a:xfrm>
            <a:off x="6273800" y="3722688"/>
            <a:ext cx="204788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8" name="Rectangle 28"/>
          <p:cNvSpPr>
            <a:spLocks noChangeArrowheads="1"/>
          </p:cNvSpPr>
          <p:nvPr/>
        </p:nvSpPr>
        <p:spPr bwMode="auto">
          <a:xfrm>
            <a:off x="6478588" y="3722688"/>
            <a:ext cx="203200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39" name="AutoShape 29"/>
          <p:cNvSpPr>
            <a:spLocks/>
          </p:cNvSpPr>
          <p:nvPr/>
        </p:nvSpPr>
        <p:spPr bwMode="auto">
          <a:xfrm rot="-5400000">
            <a:off x="4140993" y="2640807"/>
            <a:ext cx="163513" cy="3968750"/>
          </a:xfrm>
          <a:prstGeom prst="leftBrace">
            <a:avLst>
              <a:gd name="adj1" fmla="val 127876"/>
              <a:gd name="adj2" fmla="val 50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0" name="AutoShape 30"/>
          <p:cNvSpPr>
            <a:spLocks/>
          </p:cNvSpPr>
          <p:nvPr/>
        </p:nvSpPr>
        <p:spPr bwMode="auto">
          <a:xfrm rot="-5400000">
            <a:off x="6598445" y="4253706"/>
            <a:ext cx="169862" cy="815975"/>
          </a:xfrm>
          <a:prstGeom prst="leftBrace">
            <a:avLst>
              <a:gd name="adj1" fmla="val 25309"/>
              <a:gd name="adj2" fmla="val 50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1" name="Rectangle 33"/>
          <p:cNvSpPr>
            <a:spLocks noChangeArrowheads="1"/>
          </p:cNvSpPr>
          <p:nvPr/>
        </p:nvSpPr>
        <p:spPr bwMode="auto">
          <a:xfrm>
            <a:off x="6681788" y="3716338"/>
            <a:ext cx="201612" cy="8397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3551238" y="4830763"/>
            <a:ext cx="1377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Original Data Blocks</a:t>
            </a:r>
            <a:endParaRPr lang="en-US" altLang="ko-KR" sz="1200">
              <a:ea typeface="Gulim" panose="020B0600000101010101" pitchFamily="34" charset="-127"/>
            </a:endParaRPr>
          </a:p>
        </p:txBody>
      </p:sp>
      <p:sp>
        <p:nvSpPr>
          <p:cNvPr id="38943" name="Rectangle 35"/>
          <p:cNvSpPr>
            <a:spLocks noChangeArrowheads="1"/>
          </p:cNvSpPr>
          <p:nvPr/>
        </p:nvSpPr>
        <p:spPr bwMode="auto">
          <a:xfrm>
            <a:off x="6321425" y="4830763"/>
            <a:ext cx="742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Log Blocks</a:t>
            </a:r>
            <a:endParaRPr lang="en-US" altLang="ko-KR" sz="1200">
              <a:ea typeface="Gulim" panose="020B0600000101010101" pitchFamily="34" charset="-127"/>
            </a:endParaRPr>
          </a:p>
        </p:txBody>
      </p:sp>
      <p:sp>
        <p:nvSpPr>
          <p:cNvPr id="38944" name="Rectangle 36"/>
          <p:cNvSpPr>
            <a:spLocks noChangeArrowheads="1"/>
          </p:cNvSpPr>
          <p:nvPr/>
        </p:nvSpPr>
        <p:spPr bwMode="auto">
          <a:xfrm>
            <a:off x="4657725" y="3716338"/>
            <a:ext cx="204788" cy="214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0</a:t>
            </a:r>
          </a:p>
        </p:txBody>
      </p:sp>
      <p:sp>
        <p:nvSpPr>
          <p:cNvPr id="38945" name="Rectangle 37"/>
          <p:cNvSpPr>
            <a:spLocks noChangeArrowheads="1"/>
          </p:cNvSpPr>
          <p:nvPr/>
        </p:nvSpPr>
        <p:spPr bwMode="auto">
          <a:xfrm>
            <a:off x="4657725" y="3937000"/>
            <a:ext cx="204788" cy="211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sp>
        <p:nvSpPr>
          <p:cNvPr id="38946" name="Rectangle 38"/>
          <p:cNvSpPr>
            <a:spLocks noChangeArrowheads="1"/>
          </p:cNvSpPr>
          <p:nvPr/>
        </p:nvSpPr>
        <p:spPr bwMode="auto">
          <a:xfrm>
            <a:off x="4657725" y="4137025"/>
            <a:ext cx="204788" cy="209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2</a:t>
            </a:r>
          </a:p>
        </p:txBody>
      </p:sp>
      <p:sp>
        <p:nvSpPr>
          <p:cNvPr id="38947" name="Rectangle 39"/>
          <p:cNvSpPr>
            <a:spLocks noChangeArrowheads="1"/>
          </p:cNvSpPr>
          <p:nvPr/>
        </p:nvSpPr>
        <p:spPr bwMode="auto">
          <a:xfrm>
            <a:off x="4657725" y="4346575"/>
            <a:ext cx="204788" cy="209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3</a:t>
            </a:r>
          </a:p>
        </p:txBody>
      </p:sp>
      <p:sp>
        <p:nvSpPr>
          <p:cNvPr id="38948" name="Rectangle 40"/>
          <p:cNvSpPr>
            <a:spLocks noChangeArrowheads="1"/>
          </p:cNvSpPr>
          <p:nvPr/>
        </p:nvSpPr>
        <p:spPr bwMode="auto">
          <a:xfrm>
            <a:off x="6883400" y="3722688"/>
            <a:ext cx="201613" cy="838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9" name="Rectangle 41"/>
          <p:cNvSpPr>
            <a:spLocks noChangeArrowheads="1"/>
          </p:cNvSpPr>
          <p:nvPr/>
        </p:nvSpPr>
        <p:spPr bwMode="auto">
          <a:xfrm>
            <a:off x="6273800" y="3930650"/>
            <a:ext cx="204788" cy="214313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3</a:t>
            </a:r>
          </a:p>
        </p:txBody>
      </p:sp>
      <p:sp>
        <p:nvSpPr>
          <p:cNvPr id="38950" name="Rectangle 42"/>
          <p:cNvSpPr>
            <a:spLocks noChangeArrowheads="1"/>
          </p:cNvSpPr>
          <p:nvPr/>
        </p:nvSpPr>
        <p:spPr bwMode="auto">
          <a:xfrm>
            <a:off x="6678613" y="4144963"/>
            <a:ext cx="204787" cy="2111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0</a:t>
            </a:r>
          </a:p>
        </p:txBody>
      </p:sp>
      <p:sp>
        <p:nvSpPr>
          <p:cNvPr id="38951" name="Rectangle 43"/>
          <p:cNvSpPr>
            <a:spLocks noChangeArrowheads="1"/>
          </p:cNvSpPr>
          <p:nvPr/>
        </p:nvSpPr>
        <p:spPr bwMode="auto">
          <a:xfrm>
            <a:off x="6478588" y="3727450"/>
            <a:ext cx="203200" cy="20637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sp>
        <p:nvSpPr>
          <p:cNvPr id="38952" name="Rectangle 44"/>
          <p:cNvSpPr>
            <a:spLocks noChangeArrowheads="1"/>
          </p:cNvSpPr>
          <p:nvPr/>
        </p:nvSpPr>
        <p:spPr bwMode="auto">
          <a:xfrm>
            <a:off x="6883400" y="4341813"/>
            <a:ext cx="203200" cy="2095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ko-KR" sz="900">
                <a:cs typeface="HY엽서L"/>
              </a:rPr>
              <a:t>1</a:t>
            </a:r>
          </a:p>
        </p:txBody>
      </p:sp>
      <p:sp>
        <p:nvSpPr>
          <p:cNvPr id="38953" name="Rectangle 45"/>
          <p:cNvSpPr>
            <a:spLocks noChangeArrowheads="1"/>
          </p:cNvSpPr>
          <p:nvPr/>
        </p:nvSpPr>
        <p:spPr bwMode="auto">
          <a:xfrm>
            <a:off x="4108450" y="3101975"/>
            <a:ext cx="2144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Sectors from one logical block</a:t>
            </a:r>
          </a:p>
          <a:p>
            <a:pPr eaLnBrk="1" hangingPunct="1"/>
            <a:r>
              <a:rPr lang="en-US" altLang="ko-KR" sz="1200">
                <a:solidFill>
                  <a:srgbClr val="000000"/>
                </a:solidFill>
                <a:ea typeface="Gulim" panose="020B0600000101010101" pitchFamily="34" charset="-127"/>
              </a:rPr>
              <a:t>can be mapped to any log block</a:t>
            </a:r>
            <a:endParaRPr lang="en-US" altLang="ko-KR" sz="1200">
              <a:ea typeface="Gulim" panose="020B0600000101010101" pitchFamily="34" charset="-127"/>
            </a:endParaRPr>
          </a:p>
        </p:txBody>
      </p:sp>
      <p:cxnSp>
        <p:nvCxnSpPr>
          <p:cNvPr id="38954" name="AutoShape 46"/>
          <p:cNvCxnSpPr>
            <a:cxnSpLocks noChangeShapeType="1"/>
            <a:stCxn id="38944" idx="3"/>
            <a:endCxn id="38950" idx="1"/>
          </p:cNvCxnSpPr>
          <p:nvPr/>
        </p:nvCxnSpPr>
        <p:spPr bwMode="auto">
          <a:xfrm>
            <a:off x="4862513" y="3822700"/>
            <a:ext cx="1816100" cy="427038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5" name="AutoShape 47"/>
          <p:cNvCxnSpPr>
            <a:cxnSpLocks noChangeShapeType="1"/>
            <a:stCxn id="38945" idx="3"/>
            <a:endCxn id="38952" idx="1"/>
          </p:cNvCxnSpPr>
          <p:nvPr/>
        </p:nvCxnSpPr>
        <p:spPr bwMode="auto">
          <a:xfrm>
            <a:off x="4862513" y="4043363"/>
            <a:ext cx="2020887" cy="403225"/>
          </a:xfrm>
          <a:prstGeom prst="bentConnector3">
            <a:avLst>
              <a:gd name="adj1" fmla="val 31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6" name="AutoShape 48"/>
          <p:cNvCxnSpPr>
            <a:cxnSpLocks noChangeShapeType="1"/>
            <a:stCxn id="38947" idx="1"/>
            <a:endCxn id="38949" idx="0"/>
          </p:cNvCxnSpPr>
          <p:nvPr/>
        </p:nvCxnSpPr>
        <p:spPr bwMode="auto">
          <a:xfrm rot="10800000" flipH="1">
            <a:off x="4657725" y="3930650"/>
            <a:ext cx="1717675" cy="522288"/>
          </a:xfrm>
          <a:prstGeom prst="bentConnector4">
            <a:avLst>
              <a:gd name="adj1" fmla="val -18801"/>
              <a:gd name="adj2" fmla="val 16808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7" name="TextBox 44"/>
          <p:cNvSpPr txBox="1">
            <a:spLocks noChangeArrowheads="1"/>
          </p:cNvSpPr>
          <p:nvPr/>
        </p:nvSpPr>
        <p:spPr bwMode="auto">
          <a:xfrm>
            <a:off x="914400" y="54102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0000"/>
                </a:solidFill>
              </a:rPr>
              <a:t>Paper: A log buffer-based flash translation layer using fully-associative sector translation, ACM Transactions on Embedded Computing Systems (TECS),</a:t>
            </a:r>
            <a:r>
              <a:rPr lang="en-US" altLang="en-US" sz="1200">
                <a:solidFill>
                  <a:srgbClr val="FF0000"/>
                </a:solidFill>
              </a:rPr>
              <a:t>2007 </a:t>
            </a:r>
          </a:p>
          <a:p>
            <a:pPr eaLnBrk="1" hangingPunct="1"/>
            <a:endParaRPr lang="en-US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GB" sz="1200">
                <a:solidFill>
                  <a:srgbClr val="3F3F3F"/>
                </a:solidFill>
              </a:rPr>
              <a:t>Slide </a:t>
            </a:r>
            <a:fld id="{3A9BAD8C-639E-4E87-BC6C-D1497D119F32}" type="slidenum">
              <a:rPr lang="en-GB" altLang="en-GB" sz="1200">
                <a:solidFill>
                  <a:srgbClr val="3F3F3F"/>
                </a:solidFill>
              </a:rPr>
              <a:pPr eaLnBrk="1" hangingPunct="1"/>
              <a:t>22</a:t>
            </a:fld>
            <a:endParaRPr lang="en-GB" altLang="en-GB" sz="1200">
              <a:solidFill>
                <a:srgbClr val="3F3F3F"/>
              </a:solidFill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61425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AFTL – Coarse-to-Fine Switching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1143000"/>
          <a:ext cx="57991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sio" r:id="rId3" imgW="6080455" imgH="4507078" progId="Visio.Drawing.11">
                  <p:embed/>
                </p:oleObj>
              </mc:Choice>
              <mc:Fallback>
                <p:oleObj name="Visio" r:id="rId3" imgW="6080455" imgH="45070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579913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16238" y="930276"/>
            <a:ext cx="6227762" cy="4802187"/>
            <a:chOff x="1837" y="979"/>
            <a:chExt cx="3923" cy="2723"/>
          </a:xfrm>
        </p:grpSpPr>
        <p:sp>
          <p:nvSpPr>
            <p:cNvPr id="1037" name="Text Box 8"/>
            <p:cNvSpPr txBox="1">
              <a:spLocks noChangeArrowheads="1"/>
            </p:cNvSpPr>
            <p:nvPr/>
          </p:nvSpPr>
          <p:spPr bwMode="auto">
            <a:xfrm>
              <a:off x="3470" y="979"/>
              <a:ext cx="22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400" dirty="0"/>
                <a:t>AFTL doesn’t erase the two blocks immediately.</a:t>
              </a: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auto">
            <a:xfrm>
              <a:off x="1837" y="2432"/>
              <a:ext cx="1497" cy="127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84213" y="2012079"/>
            <a:ext cx="8459787" cy="3294934"/>
            <a:chOff x="431" y="1580"/>
            <a:chExt cx="5329" cy="1806"/>
          </a:xfrm>
        </p:grpSpPr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3470" y="1603"/>
              <a:ext cx="2290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dirty="0"/>
                <a:t>2.  AFTL moves the mapping information of the replacement block to the fine-grained hash table by adding fine-grained slots.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TW" sz="2400" dirty="0"/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31" y="1580"/>
            <a:ext cx="132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Visio" r:id="rId5" imgW="1790395" imgH="487375" progId="Visio.Drawing.11">
                    <p:embed/>
                  </p:oleObj>
                </mc:Choice>
                <mc:Fallback>
                  <p:oleObj name="Visio" r:id="rId5" imgW="1790395" imgH="48737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580"/>
                          <a:ext cx="1323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92275" y="4193539"/>
            <a:ext cx="7451725" cy="2227899"/>
            <a:chOff x="1066" y="2931"/>
            <a:chExt cx="4694" cy="1114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066" y="2931"/>
            <a:ext cx="779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Visio" r:id="rId7" imgW="1248461" imgH="638861" progId="Visio.Drawing.11">
                    <p:embed/>
                  </p:oleObj>
                </mc:Choice>
                <mc:Fallback>
                  <p:oleObj name="Visio" r:id="rId7" imgW="1248461" imgH="63886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931"/>
                          <a:ext cx="779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8"/>
            <p:cNvSpPr txBox="1">
              <a:spLocks noChangeArrowheads="1"/>
            </p:cNvSpPr>
            <p:nvPr/>
          </p:nvSpPr>
          <p:spPr bwMode="auto">
            <a:xfrm>
              <a:off x="3470" y="2952"/>
              <a:ext cx="2290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dirty="0"/>
                <a:t>3.  The RPBA field of the corresponding mapping information is nullified.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TW" sz="2400" dirty="0"/>
            </a:p>
          </p:txBody>
        </p:sp>
      </p:grp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419100" y="61722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FF0000"/>
                </a:solidFill>
              </a:rPr>
              <a:t>Paper: An Adaptive Two-Level Management for the Flash Translation Layer in Embedded Systems, </a:t>
            </a:r>
            <a:r>
              <a:rPr lang="en-US" altLang="zh-TW" sz="1200" b="1">
                <a:solidFill>
                  <a:srgbClr val="FF0000"/>
                </a:solidFill>
                <a:ea typeface="DFKai-SB" panose="03000509000000000000" pitchFamily="65" charset="-120"/>
              </a:rPr>
              <a:t>C</a:t>
            </a:r>
            <a:r>
              <a:rPr lang="en-US" altLang="zh-TW" sz="1200" b="1" u="sng">
                <a:solidFill>
                  <a:srgbClr val="FF0000"/>
                </a:solidFill>
                <a:ea typeface="DFKai-SB" panose="03000509000000000000" pitchFamily="65" charset="-120"/>
              </a:rPr>
              <a:t>u</a:t>
            </a:r>
            <a:r>
              <a:rPr lang="en-US" altLang="zh-TW" sz="1200" b="1">
                <a:solidFill>
                  <a:srgbClr val="FF0000"/>
                </a:solidFill>
                <a:ea typeface="DFKai-SB" panose="03000509000000000000" pitchFamily="65" charset="-120"/>
              </a:rPr>
              <a:t>Chin-Hsien Wu  and </a:t>
            </a:r>
            <a:r>
              <a:rPr lang="en-US" altLang="zh-TW" sz="1200" b="1" u="sng">
                <a:solidFill>
                  <a:srgbClr val="FF0000"/>
                </a:solidFill>
                <a:ea typeface="DFKai-SB" panose="03000509000000000000" pitchFamily="65" charset="-120"/>
              </a:rPr>
              <a:t>Tei-Wei Kuo, ICCAD, 2006.</a:t>
            </a:r>
            <a:endParaRPr lang="en-US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2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GB" sz="1200">
                <a:solidFill>
                  <a:srgbClr val="3F3F3F"/>
                </a:solidFill>
              </a:rPr>
              <a:t>Slide </a:t>
            </a:r>
            <a:fld id="{3316A47C-5AD0-418F-9D37-37A1F2CA61E9}" type="slidenum">
              <a:rPr lang="en-GB" altLang="en-GB" sz="1200">
                <a:solidFill>
                  <a:srgbClr val="3F3F3F"/>
                </a:solidFill>
              </a:rPr>
              <a:pPr eaLnBrk="1" hangingPunct="1"/>
              <a:t>23</a:t>
            </a:fld>
            <a:endParaRPr lang="en-GB" altLang="en-GB" sz="1200">
              <a:solidFill>
                <a:srgbClr val="3F3F3F"/>
              </a:solidFill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AFTL – Fine-to-Coarse Switchin</a:t>
            </a:r>
            <a:r>
              <a:rPr lang="en-US" altLang="zh-TW" sz="2800" dirty="0">
                <a:solidFill>
                  <a:schemeClr val="accent1">
                    <a:satMod val="150000"/>
                  </a:schemeClr>
                </a:solidFill>
              </a:rPr>
              <a:t>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288" y="914400"/>
            <a:ext cx="8534400" cy="1506538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altLang="zh-TW">
                <a:latin typeface="Times New Roman" pitchFamily="18" charset="0"/>
              </a:rPr>
              <a:t>The number of the fine-grained slots is limited.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zh-TW">
                <a:latin typeface="Times New Roman" pitchFamily="18" charset="0"/>
              </a:rPr>
              <a:t>Some least recently used mapping information of fine-grained slots should be moved to the coarse-grained hash table.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0" y="2276475"/>
          <a:ext cx="47879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Visio" r:id="rId3" imgW="6080455" imgH="4507078" progId="Visio.Drawing.11">
                  <p:embed/>
                </p:oleObj>
              </mc:Choice>
              <mc:Fallback>
                <p:oleObj name="Visio" r:id="rId3" imgW="6080455" imgH="45070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47879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55650" y="3357563"/>
          <a:ext cx="1654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5" imgW="2114931" imgH="575691" progId="Visio.Drawing.11">
                  <p:embed/>
                </p:oleObj>
              </mc:Choice>
              <mc:Fallback>
                <p:oleObj name="Visio" r:id="rId5" imgW="2114931" imgH="5756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16541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31913" y="2276475"/>
            <a:ext cx="7812087" cy="1800225"/>
            <a:chOff x="839" y="1434"/>
            <a:chExt cx="4921" cy="1134"/>
          </a:xfrm>
        </p:grpSpPr>
        <p:sp>
          <p:nvSpPr>
            <p:cNvPr id="2067" name="Text Box 9"/>
            <p:cNvSpPr txBox="1">
              <a:spLocks noChangeArrowheads="1"/>
            </p:cNvSpPr>
            <p:nvPr/>
          </p:nvSpPr>
          <p:spPr bwMode="auto">
            <a:xfrm>
              <a:off x="2789" y="1434"/>
              <a:ext cx="297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400" dirty="0"/>
                <a:t>Assume that this fine-grained slot is to be replaced.</a:t>
              </a:r>
            </a:p>
          </p:txBody>
        </p:sp>
        <p:sp>
          <p:nvSpPr>
            <p:cNvPr id="2068" name="Oval 12"/>
            <p:cNvSpPr>
              <a:spLocks noChangeArrowheads="1"/>
            </p:cNvSpPr>
            <p:nvPr/>
          </p:nvSpPr>
          <p:spPr bwMode="auto">
            <a:xfrm>
              <a:off x="839" y="1979"/>
              <a:ext cx="771" cy="589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43213" y="2997200"/>
            <a:ext cx="6300787" cy="2282825"/>
            <a:chOff x="1791" y="1888"/>
            <a:chExt cx="3969" cy="1438"/>
          </a:xfrm>
        </p:grpSpPr>
        <p:sp>
          <p:nvSpPr>
            <p:cNvPr id="2064" name="Text Box 10"/>
            <p:cNvSpPr txBox="1">
              <a:spLocks noChangeArrowheads="1"/>
            </p:cNvSpPr>
            <p:nvPr/>
          </p:nvSpPr>
          <p:spPr bwMode="auto">
            <a:xfrm>
              <a:off x="2789" y="1888"/>
              <a:ext cx="2971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2"/>
              </a:pPr>
              <a:r>
                <a:rPr lang="en-US" altLang="zh-TW" sz="2400" dirty="0"/>
                <a:t>Data stored in the page with the given (physical) address are copied to the primary or replacement block of the corresponding coarse-grained slot, as defined by NFTL.</a:t>
              </a:r>
            </a:p>
          </p:txBody>
        </p:sp>
        <p:sp>
          <p:nvSpPr>
            <p:cNvPr id="2065" name="Line 15"/>
            <p:cNvSpPr>
              <a:spLocks noChangeShapeType="1"/>
            </p:cNvSpPr>
            <p:nvPr/>
          </p:nvSpPr>
          <p:spPr bwMode="auto">
            <a:xfrm flipH="1">
              <a:off x="1791" y="2115"/>
              <a:ext cx="998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H="1">
              <a:off x="2426" y="2160"/>
              <a:ext cx="409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908175" y="5229225"/>
            <a:ext cx="7235825" cy="1187450"/>
            <a:chOff x="1202" y="3294"/>
            <a:chExt cx="4558" cy="748"/>
          </a:xfrm>
        </p:grpSpPr>
        <p:sp>
          <p:nvSpPr>
            <p:cNvPr id="2059" name="Text Box 14"/>
            <p:cNvSpPr txBox="1">
              <a:spLocks noChangeArrowheads="1"/>
            </p:cNvSpPr>
            <p:nvPr/>
          </p:nvSpPr>
          <p:spPr bwMode="auto">
            <a:xfrm>
              <a:off x="2789" y="3294"/>
              <a:ext cx="29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/>
                <a:t>3.  If there dose not exist any   corresponding coarse-grained slot, a new one is created.</a:t>
              </a:r>
            </a:p>
          </p:txBody>
        </p:sp>
        <p:grpSp>
          <p:nvGrpSpPr>
            <p:cNvPr id="2060" name="Group 21"/>
            <p:cNvGrpSpPr>
              <a:grpSpLocks/>
            </p:cNvGrpSpPr>
            <p:nvPr/>
          </p:nvGrpSpPr>
          <p:grpSpPr bwMode="auto">
            <a:xfrm>
              <a:off x="1202" y="3521"/>
              <a:ext cx="1723" cy="408"/>
              <a:chOff x="1202" y="3521"/>
              <a:chExt cx="1723" cy="408"/>
            </a:xfrm>
          </p:grpSpPr>
          <p:sp>
            <p:nvSpPr>
              <p:cNvPr id="2061" name="Line 18"/>
              <p:cNvSpPr>
                <a:spLocks noChangeShapeType="1"/>
              </p:cNvSpPr>
              <p:nvPr/>
            </p:nvSpPr>
            <p:spPr bwMode="auto">
              <a:xfrm>
                <a:off x="2925" y="3566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Line 19"/>
              <p:cNvSpPr>
                <a:spLocks noChangeShapeType="1"/>
              </p:cNvSpPr>
              <p:nvPr/>
            </p:nvSpPr>
            <p:spPr bwMode="auto">
              <a:xfrm flipH="1">
                <a:off x="1202" y="3929"/>
                <a:ext cx="172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Line 20"/>
              <p:cNvSpPr>
                <a:spLocks noChangeShapeType="1"/>
              </p:cNvSpPr>
              <p:nvPr/>
            </p:nvSpPr>
            <p:spPr bwMode="auto">
              <a:xfrm flipV="1">
                <a:off x="1202" y="3521"/>
                <a:ext cx="0" cy="4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8" name="Rectangle 23"/>
          <p:cNvSpPr>
            <a:spLocks noChangeArrowheads="1"/>
          </p:cNvSpPr>
          <p:nvPr/>
        </p:nvSpPr>
        <p:spPr bwMode="auto">
          <a:xfrm>
            <a:off x="1403350" y="3357563"/>
            <a:ext cx="1008063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/>
              <a:t>(F, PBAE)</a:t>
            </a:r>
          </a:p>
        </p:txBody>
      </p:sp>
    </p:spTree>
    <p:extLst>
      <p:ext uri="{BB962C8B-B14F-4D97-AF65-F5344CB8AC3E}">
        <p14:creationId xmlns:p14="http://schemas.microsoft.com/office/powerpoint/2010/main" val="422981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Tree-Based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7BCCD4-C5E8-4458-ADA6-D2824868BC74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399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1371600"/>
            <a:ext cx="8875713" cy="4229100"/>
          </a:xfrm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71500" y="6019800"/>
            <a:ext cx="765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Paper: Li-Pin Chang and Tei-Wei Kuo, "Efficient Management for Large-Scale Flash-Memory Storage Systems with Resource Conservation," accepted and to appear in the ACM Transactions on Storage, 2005</a:t>
            </a:r>
          </a:p>
        </p:txBody>
      </p:sp>
    </p:spTree>
    <p:extLst>
      <p:ext uri="{BB962C8B-B14F-4D97-AF65-F5344CB8AC3E}">
        <p14:creationId xmlns:p14="http://schemas.microsoft.com/office/powerpoint/2010/main" val="33923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Reconfigurable FTL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134A3F-635E-4D75-B50E-FB11FD1A38E9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49" y="1066800"/>
            <a:ext cx="8728075" cy="4719638"/>
          </a:xfrm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228600" y="60579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Paper: </a:t>
            </a:r>
            <a:r>
              <a:rPr lang="en-US" altLang="en-US" sz="1200" b="1">
                <a:solidFill>
                  <a:srgbClr val="FF0000"/>
                </a:solidFill>
              </a:rPr>
              <a:t>A reconfigurable FTL (flash translation layer) architecture for NAND flash-based applications. ACM Transactions on Embedded Computing Systems (TECS), </a:t>
            </a:r>
            <a:r>
              <a:rPr lang="en-US" altLang="en-US" sz="1200">
                <a:solidFill>
                  <a:srgbClr val="FF0000"/>
                </a:solidFill>
              </a:rPr>
              <a:t> 2008.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276600"/>
            <a:ext cx="70866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CFTL: A Convertible FTL</a:t>
            </a:r>
            <a:endParaRPr lang="en-US" sz="4400" dirty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4872038" y="4748213"/>
            <a:ext cx="4271962" cy="1042987"/>
          </a:xfrm>
        </p:spPr>
        <p:txBody>
          <a:bodyPr/>
          <a:lstStyle/>
          <a:p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40353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629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Page-Level vs. Block-Level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762500"/>
          </a:xfrm>
        </p:spPr>
        <p:txBody>
          <a:bodyPr/>
          <a:lstStyle/>
          <a:p>
            <a:pPr>
              <a:buFont typeface="Malgun Gothic" panose="020B0503020000020004" pitchFamily="34" charset="-127"/>
              <a:buChar char="♣"/>
            </a:pPr>
            <a:r>
              <a:rPr lang="en-US" altLang="en-US" smtClean="0"/>
              <a:t>Page-Level Mapping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/>
              <a:t> High Block Utilization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>
                <a:sym typeface="Wingdings" panose="05000000000000000000" pitchFamily="2" charset="2"/>
              </a:rPr>
              <a:t>Best Performance for Both Read and Write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b="1" smtClean="0">
                <a:sym typeface="Wingdings" panose="05000000000000000000" pitchFamily="2" charset="2"/>
              </a:rPr>
              <a:t>Write-Intensive Data</a:t>
            </a:r>
            <a:endParaRPr lang="en-US" altLang="en-US" b="1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/>
              <a:t> Require Large Amount of  Memory</a:t>
            </a:r>
          </a:p>
          <a:p>
            <a:pPr lvl="1"/>
            <a:endParaRPr lang="en-US" altLang="en-US" smtClean="0"/>
          </a:p>
          <a:p>
            <a:pPr>
              <a:buFont typeface="Malgun Gothic" panose="020B0503020000020004" pitchFamily="34" charset="-127"/>
              <a:buChar char="♣"/>
            </a:pPr>
            <a:r>
              <a:rPr lang="en-US" altLang="en-US" smtClean="0"/>
              <a:t>Block-Level Mapping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/>
              <a:t>Require Less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/>
              <a:t>Good for Read-Intensive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mtClean="0"/>
              <a:t>Bad for Write-Intensive 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2DF7D-73A8-4A94-A518-999D0BF74DA1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Existing Hybrid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334000"/>
          </a:xfrm>
          <a:ln>
            <a:miter lim="800000"/>
            <a:headEnd/>
            <a:tailEnd/>
          </a:ln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Blocks: Block-Level Mapping; Log Blocks: Page-Level Mapping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BAST (Block Associative Sector Translation)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Exclusively associates a log block with a data block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FAST (Fully Associative Sector Translation)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Allows log blocks to be shared by all data blocks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LAST (Locality-Aware Sector Translation)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Provides multiple sequential log blocks to exploit spatial locality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/>
              <a:t>SuperBlock</a:t>
            </a:r>
            <a:r>
              <a:rPr lang="en-US" dirty="0" smtClean="0"/>
              <a:t> FTL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Combines consecutive logical blocks into a superblock to exploit spatial and temporal locality</a:t>
            </a:r>
          </a:p>
          <a:p>
            <a:pPr lvl="5"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Page-Level Mapping Implemented on Flash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DFTL (Demand-based page-mapped FTL)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DDF721-66FF-4AE9-A515-3A6BDF45C1E6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DFTL  Architecture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382000" cy="5029200"/>
          </a:xfrm>
        </p:spPr>
        <p:txBody>
          <a:bodyPr/>
          <a:lstStyle/>
          <a:p>
            <a:pPr>
              <a:buFont typeface="Malgun Gothic" panose="020B0503020000020004" pitchFamily="34" charset="-127"/>
              <a:buChar char="♣"/>
            </a:pPr>
            <a:r>
              <a:rPr lang="en-US" altLang="en-US" smtClean="0"/>
              <a:t>Address translation processes</a:t>
            </a:r>
          </a:p>
          <a:p>
            <a:pPr>
              <a:buFont typeface="Malgun Gothic" panose="020B0503020000020004" pitchFamily="34" charset="-127"/>
              <a:buChar char="♣"/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1987DD-5F39-4576-8D1A-3FEAA85EDB3D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758696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2000" y="60198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rtlCol="0"/>
          <a:lstStyle/>
          <a:p>
            <a:pPr algn="r">
              <a:defRPr/>
            </a:pPr>
            <a:endParaRPr lang="en-US" altLang="zh-TW" dirty="0">
              <a:solidFill>
                <a:schemeClr val="tx1">
                  <a:tint val="9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9459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9C5718-D59D-4C66-A3EB-ABFB7DFC23F7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19460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2BEA003A-C21F-466A-AA44-ED305FB29584}" type="slidenum">
              <a:rPr lang="en-US" altLang="zh-TW" sz="1200">
                <a:solidFill>
                  <a:srgbClr val="3F3F3F"/>
                </a:solidFill>
              </a:rPr>
              <a:pPr algn="l" eaLnBrk="1" hangingPunct="1"/>
              <a:t>3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934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/>
              <a:t>Introduction – Why Flash Memory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Diversified Application Domains</a:t>
            </a:r>
          </a:p>
          <a:p>
            <a:pPr lvl="1" eaLnBrk="1" hangingPunct="1"/>
            <a:r>
              <a:rPr lang="en-US" altLang="zh-TW" sz="2600" smtClean="0"/>
              <a:t>Portable Storage Devices</a:t>
            </a:r>
          </a:p>
          <a:p>
            <a:pPr lvl="1" eaLnBrk="1" hangingPunct="1"/>
            <a:r>
              <a:rPr lang="en-US" altLang="zh-TW" sz="2600" smtClean="0"/>
              <a:t>Consumer Electronics</a:t>
            </a:r>
          </a:p>
          <a:p>
            <a:pPr lvl="1" eaLnBrk="1" hangingPunct="1"/>
            <a:r>
              <a:rPr lang="en-US" altLang="zh-TW" sz="2600" smtClean="0"/>
              <a:t>Industrial Applications</a:t>
            </a:r>
          </a:p>
          <a:p>
            <a:pPr lvl="1" eaLnBrk="1" hangingPunct="1"/>
            <a:r>
              <a:rPr lang="en-US" altLang="zh-TW" sz="2600" smtClean="0"/>
              <a:t>Critical System Components</a:t>
            </a:r>
          </a:p>
          <a:p>
            <a:pPr lvl="1" eaLnBrk="1" hangingPunct="1"/>
            <a:r>
              <a:rPr lang="en-US" altLang="zh-TW" sz="2600" smtClean="0">
                <a:solidFill>
                  <a:schemeClr val="bg1"/>
                </a:solidFill>
              </a:rPr>
              <a:t>Enterprise Storage Systems</a:t>
            </a:r>
          </a:p>
        </p:txBody>
      </p:sp>
      <p:pic>
        <p:nvPicPr>
          <p:cNvPr id="19463" name="Picture 1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429000"/>
            <a:ext cx="1238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00660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267075"/>
            <a:ext cx="1171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8" descr="JetFlash-185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962525"/>
            <a:ext cx="15382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9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895850"/>
            <a:ext cx="1066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0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68838"/>
            <a:ext cx="14208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1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4895850"/>
            <a:ext cx="17113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2" descr="1228772_gps_aigo_a5310_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895850"/>
            <a:ext cx="1854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0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Convertible FTL (CFTL)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105400"/>
          </a:xfrm>
        </p:spPr>
        <p:txBody>
          <a:bodyPr/>
          <a:lstStyle/>
          <a:p>
            <a:r>
              <a:rPr lang="en-US" altLang="en-US" sz="2400" dirty="0" smtClean="0"/>
              <a:t>Basic idea</a:t>
            </a:r>
          </a:p>
          <a:p>
            <a:pPr lvl="1"/>
            <a:r>
              <a:rPr lang="en-US" altLang="en-US" sz="2400" dirty="0" smtClean="0"/>
              <a:t>Support A Complete Page-Level Mapping like DFTL</a:t>
            </a:r>
          </a:p>
          <a:p>
            <a:pPr lvl="1"/>
            <a:r>
              <a:rPr lang="en-US" altLang="en-US" sz="2400" dirty="0" smtClean="0"/>
              <a:t>Also Support A Small Block-Level Mapping like (FAST/BAST)</a:t>
            </a:r>
          </a:p>
          <a:p>
            <a:pPr lvl="1"/>
            <a:r>
              <a:rPr lang="en-US" altLang="en-US" sz="2400" dirty="0" smtClean="0"/>
              <a:t>Convert  Data Blocks between The Two Based on Its Data Access Pattern.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That is,</a:t>
            </a:r>
          </a:p>
          <a:p>
            <a:pPr lvl="1"/>
            <a:r>
              <a:rPr lang="en-US" altLang="en-US" sz="2400" dirty="0" smtClean="0"/>
              <a:t>Hot Data Blocks in Page-Level Mapping</a:t>
            </a:r>
          </a:p>
          <a:p>
            <a:pPr lvl="1"/>
            <a:r>
              <a:rPr lang="en-US" altLang="en-US" sz="2400" dirty="0" smtClean="0"/>
              <a:t>Cold Data Blocks in Block-Level Mapping</a:t>
            </a:r>
          </a:p>
          <a:p>
            <a:pPr lvl="1"/>
            <a:r>
              <a:rPr lang="en-US" altLang="en-US" sz="2400" dirty="0" smtClean="0"/>
              <a:t>A Small Cache Table for Page-Level Mapping and Another for Block-Level Mapping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EC7C6-66CC-477B-AE08-771D608700FE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8232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Performance Comparison</a:t>
            </a:r>
            <a:br>
              <a:rPr lang="en-US" sz="3600" dirty="0" smtClean="0"/>
            </a:br>
            <a:r>
              <a:rPr lang="en-US" sz="3600" dirty="0" smtClean="0"/>
              <a:t>Read-Intensive</a:t>
            </a:r>
            <a:endParaRPr lang="en-US" sz="3600" dirty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B14EE8-0C04-453B-81F1-C9A7D5C4431B}" type="datetime1">
              <a:rPr lang="en-US" altLang="en-US" sz="1200">
                <a:solidFill>
                  <a:srgbClr val="3F3F3F"/>
                </a:solidFill>
              </a:rPr>
              <a:pPr eaLnBrk="1" hangingPunct="1"/>
              <a:t>2/5/2017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F3F3F"/>
                </a:solidFill>
              </a:rPr>
              <a:t>University of Minnesota  </a:t>
            </a:r>
            <a:r>
              <a:rPr lang="en-US" altLang="en-US" sz="1200" u="sng">
                <a:solidFill>
                  <a:srgbClr val="3F3F3F"/>
                </a:solidFill>
              </a:rPr>
              <a:t>D</a:t>
            </a:r>
            <a:r>
              <a:rPr lang="en-US" altLang="en-US" sz="1200">
                <a:solidFill>
                  <a:srgbClr val="3F3F3F"/>
                </a:solidFill>
              </a:rPr>
              <a:t>igital Technology Center  </a:t>
            </a:r>
            <a:r>
              <a:rPr lang="en-US" altLang="en-US" sz="1200" u="sng">
                <a:solidFill>
                  <a:srgbClr val="3F3F3F"/>
                </a:solidFill>
              </a:rPr>
              <a:t>I</a:t>
            </a:r>
            <a:r>
              <a:rPr lang="en-US" altLang="en-US" sz="1200">
                <a:solidFill>
                  <a:srgbClr val="3F3F3F"/>
                </a:solidFill>
              </a:rPr>
              <a:t>ntelligent </a:t>
            </a:r>
            <a:r>
              <a:rPr lang="en-US" altLang="en-US" sz="1200" u="sng">
                <a:solidFill>
                  <a:srgbClr val="3F3F3F"/>
                </a:solidFill>
              </a:rPr>
              <a:t>S</a:t>
            </a:r>
            <a:r>
              <a:rPr lang="en-US" altLang="en-US" sz="1200">
                <a:solidFill>
                  <a:srgbClr val="3F3F3F"/>
                </a:solidFill>
              </a:rPr>
              <a:t>torage </a:t>
            </a:r>
            <a:r>
              <a:rPr lang="en-US" altLang="en-US" sz="1200" u="sng">
                <a:solidFill>
                  <a:srgbClr val="3F3F3F"/>
                </a:solidFill>
              </a:rPr>
              <a:t>C</a:t>
            </a:r>
            <a:r>
              <a:rPr lang="en-US" altLang="en-US" sz="1200">
                <a:solidFill>
                  <a:srgbClr val="3F3F3F"/>
                </a:solidFill>
              </a:rPr>
              <a:t>onsortium</a:t>
            </a:r>
            <a:endParaRPr lang="en-US" altLang="en-US" sz="1200" i="1">
              <a:solidFill>
                <a:srgbClr val="3F3F3F"/>
              </a:solidFill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41F702-50A0-47F0-B5F1-629B606FAD5D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47110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14400"/>
            <a:ext cx="7772400" cy="4953000"/>
          </a:xfrm>
        </p:spPr>
      </p:pic>
    </p:spTree>
    <p:extLst>
      <p:ext uri="{BB962C8B-B14F-4D97-AF65-F5344CB8AC3E}">
        <p14:creationId xmlns:p14="http://schemas.microsoft.com/office/powerpoint/2010/main" val="2867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Performance Comparison</a:t>
            </a:r>
            <a:br>
              <a:rPr lang="en-US" sz="3600" dirty="0" smtClean="0"/>
            </a:br>
            <a:r>
              <a:rPr lang="en-US" sz="3600" dirty="0" smtClean="0"/>
              <a:t>Random: Mixed Reads and Writes</a:t>
            </a:r>
            <a:endParaRPr lang="en-US" sz="3600" dirty="0"/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A1C714-5276-4D07-90ED-7F9380B83960}" type="datetime1">
              <a:rPr lang="en-US" altLang="en-US" sz="1200">
                <a:solidFill>
                  <a:srgbClr val="3F3F3F"/>
                </a:solidFill>
              </a:rPr>
              <a:pPr eaLnBrk="1" hangingPunct="1"/>
              <a:t>2/5/2017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F3F3F"/>
                </a:solidFill>
              </a:rPr>
              <a:t>University of Minnesota  </a:t>
            </a:r>
            <a:r>
              <a:rPr lang="en-US" altLang="en-US" sz="1200" u="sng">
                <a:solidFill>
                  <a:srgbClr val="3F3F3F"/>
                </a:solidFill>
              </a:rPr>
              <a:t>D</a:t>
            </a:r>
            <a:r>
              <a:rPr lang="en-US" altLang="en-US" sz="1200">
                <a:solidFill>
                  <a:srgbClr val="3F3F3F"/>
                </a:solidFill>
              </a:rPr>
              <a:t>igital Technology Center  </a:t>
            </a:r>
            <a:r>
              <a:rPr lang="en-US" altLang="en-US" sz="1200" u="sng">
                <a:solidFill>
                  <a:srgbClr val="3F3F3F"/>
                </a:solidFill>
              </a:rPr>
              <a:t>I</a:t>
            </a:r>
            <a:r>
              <a:rPr lang="en-US" altLang="en-US" sz="1200">
                <a:solidFill>
                  <a:srgbClr val="3F3F3F"/>
                </a:solidFill>
              </a:rPr>
              <a:t>ntelligent </a:t>
            </a:r>
            <a:r>
              <a:rPr lang="en-US" altLang="en-US" sz="1200" u="sng">
                <a:solidFill>
                  <a:srgbClr val="3F3F3F"/>
                </a:solidFill>
              </a:rPr>
              <a:t>S</a:t>
            </a:r>
            <a:r>
              <a:rPr lang="en-US" altLang="en-US" sz="1200">
                <a:solidFill>
                  <a:srgbClr val="3F3F3F"/>
                </a:solidFill>
              </a:rPr>
              <a:t>torage </a:t>
            </a:r>
            <a:r>
              <a:rPr lang="en-US" altLang="en-US" sz="1200" u="sng">
                <a:solidFill>
                  <a:srgbClr val="3F3F3F"/>
                </a:solidFill>
              </a:rPr>
              <a:t>C</a:t>
            </a:r>
            <a:r>
              <a:rPr lang="en-US" altLang="en-US" sz="1200">
                <a:solidFill>
                  <a:srgbClr val="3F3F3F"/>
                </a:solidFill>
              </a:rPr>
              <a:t>onsortium</a:t>
            </a:r>
            <a:endParaRPr lang="en-US" altLang="en-US" sz="1200" i="1">
              <a:solidFill>
                <a:srgbClr val="3F3F3F"/>
              </a:solidFill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D7BDF6-C00F-4BD4-8F38-3A1422E17D6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48134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696200" cy="5029200"/>
          </a:xfrm>
        </p:spPr>
      </p:pic>
    </p:spTree>
    <p:extLst>
      <p:ext uri="{BB962C8B-B14F-4D97-AF65-F5344CB8AC3E}">
        <p14:creationId xmlns:p14="http://schemas.microsoft.com/office/powerpoint/2010/main" val="24112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Performance Comparison</a:t>
            </a:r>
            <a:br>
              <a:rPr lang="en-US" sz="3600" dirty="0" smtClean="0"/>
            </a:br>
            <a:r>
              <a:rPr lang="en-US" sz="3600" dirty="0" smtClean="0"/>
              <a:t>Write-Intensive</a:t>
            </a:r>
            <a:endParaRPr lang="en-US" sz="3600" dirty="0"/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B25D3D-FC51-4BB6-95B0-D65F1269EA8B}" type="datetime1">
              <a:rPr lang="en-US" altLang="en-US" sz="1200">
                <a:solidFill>
                  <a:srgbClr val="3F3F3F"/>
                </a:solidFill>
              </a:rPr>
              <a:pPr eaLnBrk="1" hangingPunct="1"/>
              <a:t>2/5/2017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F3F3F"/>
                </a:solidFill>
              </a:rPr>
              <a:t>University of Minnesota  </a:t>
            </a:r>
            <a:r>
              <a:rPr lang="en-US" altLang="en-US" sz="1200" u="sng">
                <a:solidFill>
                  <a:srgbClr val="3F3F3F"/>
                </a:solidFill>
              </a:rPr>
              <a:t>D</a:t>
            </a:r>
            <a:r>
              <a:rPr lang="en-US" altLang="en-US" sz="1200">
                <a:solidFill>
                  <a:srgbClr val="3F3F3F"/>
                </a:solidFill>
              </a:rPr>
              <a:t>igital Technology Center  </a:t>
            </a:r>
            <a:r>
              <a:rPr lang="en-US" altLang="en-US" sz="1200" u="sng">
                <a:solidFill>
                  <a:srgbClr val="3F3F3F"/>
                </a:solidFill>
              </a:rPr>
              <a:t>I</a:t>
            </a:r>
            <a:r>
              <a:rPr lang="en-US" altLang="en-US" sz="1200">
                <a:solidFill>
                  <a:srgbClr val="3F3F3F"/>
                </a:solidFill>
              </a:rPr>
              <a:t>ntelligent </a:t>
            </a:r>
            <a:r>
              <a:rPr lang="en-US" altLang="en-US" sz="1200" u="sng">
                <a:solidFill>
                  <a:srgbClr val="3F3F3F"/>
                </a:solidFill>
              </a:rPr>
              <a:t>S</a:t>
            </a:r>
            <a:r>
              <a:rPr lang="en-US" altLang="en-US" sz="1200">
                <a:solidFill>
                  <a:srgbClr val="3F3F3F"/>
                </a:solidFill>
              </a:rPr>
              <a:t>torage </a:t>
            </a:r>
            <a:r>
              <a:rPr lang="en-US" altLang="en-US" sz="1200" u="sng">
                <a:solidFill>
                  <a:srgbClr val="3F3F3F"/>
                </a:solidFill>
              </a:rPr>
              <a:t>C</a:t>
            </a:r>
            <a:r>
              <a:rPr lang="en-US" altLang="en-US" sz="1200">
                <a:solidFill>
                  <a:srgbClr val="3F3F3F"/>
                </a:solidFill>
              </a:rPr>
              <a:t>onsortium</a:t>
            </a:r>
            <a:endParaRPr lang="en-US" altLang="en-US" sz="1200" i="1">
              <a:solidFill>
                <a:srgbClr val="3F3F3F"/>
              </a:solidFill>
            </a:endParaRP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28102F-C1D7-44EA-885C-866E4A2B8745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49158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1" y="1143000"/>
            <a:ext cx="6923088" cy="4953000"/>
          </a:xfrm>
        </p:spPr>
      </p:pic>
    </p:spTree>
    <p:extLst>
      <p:ext uri="{BB962C8B-B14F-4D97-AF65-F5344CB8AC3E}">
        <p14:creationId xmlns:p14="http://schemas.microsoft.com/office/powerpoint/2010/main" val="30031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971800"/>
            <a:ext cx="7162800" cy="1219200"/>
          </a:xfrm>
        </p:spPr>
        <p:txBody>
          <a:bodyPr>
            <a:normAutofit fontScale="90000"/>
          </a:bodyPr>
          <a:lstStyle/>
          <a:p>
            <a:pPr lvl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b="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2192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 Efficient Wear-Leveling for Flash-based SSD</a:t>
            </a:r>
          </a:p>
        </p:txBody>
      </p:sp>
    </p:spTree>
    <p:extLst>
      <p:ext uri="{BB962C8B-B14F-4D97-AF65-F5344CB8AC3E}">
        <p14:creationId xmlns:p14="http://schemas.microsoft.com/office/powerpoint/2010/main" val="40894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r>
              <a:rPr lang="en-US" altLang="zh-TW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Copyright © All Rights Reserved by Yuan-Hao Chang</a:t>
            </a:r>
          </a:p>
        </p:txBody>
      </p:sp>
      <p:sp>
        <p:nvSpPr>
          <p:cNvPr id="307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F97D13-DE4C-4DF6-827B-CA1C2F2F5007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3079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1F6204-5995-4810-B4E2-C64899CB4264}" type="slidenum">
              <a:rPr lang="en-US" altLang="zh-TW" sz="1200">
                <a:solidFill>
                  <a:srgbClr val="3F3F3F"/>
                </a:solidFill>
              </a:rPr>
              <a:pPr eaLnBrk="1" hangingPunct="1"/>
              <a:t>35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2915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SLC vs. MLC</a:t>
            </a:r>
            <a:endParaRPr lang="en-US" altLang="zh-TW" baseline="30000" dirty="0" smtClean="0"/>
          </a:p>
        </p:txBody>
      </p:sp>
      <p:grpSp>
        <p:nvGrpSpPr>
          <p:cNvPr id="3081" name="Group 8"/>
          <p:cNvGrpSpPr>
            <a:grpSpLocks/>
          </p:cNvGrpSpPr>
          <p:nvPr/>
        </p:nvGrpSpPr>
        <p:grpSpPr bwMode="auto">
          <a:xfrm>
            <a:off x="468313" y="1065212"/>
            <a:ext cx="4265612" cy="2744788"/>
            <a:chOff x="1161" y="2195"/>
            <a:chExt cx="2936" cy="1819"/>
          </a:xfrm>
        </p:grpSpPr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1932" y="2294"/>
            <a:ext cx="2165" cy="1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Visio" r:id="rId4" imgW="5722715" imgH="4530066" progId="Visio.Drawing.11">
                    <p:embed/>
                  </p:oleObj>
                </mc:Choice>
                <mc:Fallback>
                  <p:oleObj name="Visio" r:id="rId4" imgW="5722715" imgH="453006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2294"/>
                          <a:ext cx="2165" cy="1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1161" y="2195"/>
            <a:ext cx="679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Visio" r:id="rId6" imgW="1634947" imgH="2127992" progId="Visio.Drawing.6">
                    <p:embed/>
                  </p:oleObj>
                </mc:Choice>
                <mc:Fallback>
                  <p:oleObj name="Visio" r:id="rId6" imgW="1634947" imgH="2127992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1" y="2195"/>
                          <a:ext cx="679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1161" y="3154"/>
            <a:ext cx="679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Visio" r:id="rId8" imgW="1634947" imgH="2127992" progId="Visio.Drawing.6">
                    <p:embed/>
                  </p:oleObj>
                </mc:Choice>
                <mc:Fallback>
                  <p:oleObj name="Visio" r:id="rId8" imgW="1634947" imgH="2127992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1" y="3154"/>
                          <a:ext cx="679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09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7893"/>
              </p:ext>
            </p:extLst>
          </p:nvPr>
        </p:nvGraphicFramePr>
        <p:xfrm>
          <a:off x="390525" y="3615034"/>
          <a:ext cx="8351838" cy="1871365"/>
        </p:xfrm>
        <a:graphic>
          <a:graphicData uri="http://schemas.openxmlformats.org/drawingml/2006/table">
            <a:tbl>
              <a:tblPr/>
              <a:tblGrid>
                <a:gridCol w="847725"/>
                <a:gridCol w="1428750"/>
                <a:gridCol w="1428750"/>
                <a:gridCol w="1428750"/>
                <a:gridCol w="1643063"/>
                <a:gridCol w="1574800"/>
              </a:tblGrid>
              <a:tr h="8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Cost</a:t>
                      </a:r>
                      <a: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3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</a:b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(US $/GB)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Density</a:t>
                      </a:r>
                      <a: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</a:t>
                      </a:r>
                      <a:b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</a:b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(Bit/Cell)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Speed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</a:b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(R/W: Mbps)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Endurability</a:t>
                      </a:r>
                      <a: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</a:b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(Erase cycles)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Reliability</a:t>
                      </a:r>
                      <a: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/>
                      </a:r>
                      <a:b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</a:b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(Bit error rate)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SLC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4.46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128 / 46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100,000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10</a:t>
                      </a:r>
                      <a:r>
                        <a:rPr kumimoji="0" lang="en-US" altLang="zh-TW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-9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MLC</a:t>
                      </a:r>
                      <a:r>
                        <a:rPr kumimoji="0" lang="en-US" altLang="zh-TW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x2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1.4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108 / 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10</a:t>
                      </a:r>
                      <a:r>
                        <a:rPr kumimoji="0" lang="en-US" altLang="zh-TW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DFKai-SB" pitchFamily="65" charset="-120"/>
                          <a:cs typeface="Arial" pitchFamily="34" charset="0"/>
                        </a:rPr>
                        <a:t>-6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2" name="Text Box 98"/>
          <p:cNvSpPr txBox="1">
            <a:spLocks noChangeArrowheads="1"/>
          </p:cNvSpPr>
          <p:nvPr/>
        </p:nvSpPr>
        <p:spPr bwMode="auto">
          <a:xfrm>
            <a:off x="0" y="61341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000" dirty="0"/>
              <a:t>[1] Electronic Engineering Times, 07 2005.</a:t>
            </a:r>
          </a:p>
          <a:p>
            <a:pPr eaLnBrk="1" hangingPunct="1"/>
            <a:r>
              <a:rPr lang="en-US" altLang="zh-TW" sz="1000" dirty="0"/>
              <a:t>[2] R. Dan and R. Singer. Implementing MLC NAND Flash Memory for Cost-Effective, High-capacity Memory. M-Systems, 03 2003.</a:t>
            </a:r>
          </a:p>
          <a:p>
            <a:pPr eaLnBrk="1" hangingPunct="1"/>
            <a:r>
              <a:rPr lang="en-US" altLang="zh-TW" sz="1000" dirty="0"/>
              <a:t>[3] </a:t>
            </a:r>
            <a:r>
              <a:rPr lang="en-US" altLang="zh-TW" sz="1000" dirty="0" err="1"/>
              <a:t>DRAMeXchange</a:t>
            </a:r>
            <a:r>
              <a:rPr lang="en-US" altLang="zh-TW" sz="1000" dirty="0"/>
              <a:t>. Flash Contract </a:t>
            </a:r>
            <a:r>
              <a:rPr lang="en-US" altLang="zh-TW" sz="1000" dirty="0" err="1"/>
              <a:t>Price,http</a:t>
            </a:r>
            <a:r>
              <a:rPr lang="en-US" altLang="zh-TW" sz="1000" dirty="0"/>
              <a:t>://www.dramexchange.com/, Jan 2009.</a:t>
            </a:r>
          </a:p>
        </p:txBody>
      </p:sp>
      <p:sp>
        <p:nvSpPr>
          <p:cNvPr id="3113" name="Rectangle 44"/>
          <p:cNvSpPr>
            <a:spLocks noChangeArrowheads="1"/>
          </p:cNvSpPr>
          <p:nvPr/>
        </p:nvSpPr>
        <p:spPr bwMode="auto">
          <a:xfrm>
            <a:off x="4859338" y="1138238"/>
            <a:ext cx="4105275" cy="2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7800" indent="-1778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  <a:buClr>
                <a:schemeClr val="accent2"/>
              </a:buClr>
              <a:buFontTx/>
              <a:buChar char="•"/>
            </a:pPr>
            <a:r>
              <a:rPr lang="en-US" altLang="zh-TW" sz="2400" dirty="0"/>
              <a:t>MLC write constraints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altLang="zh-TW" sz="2400" dirty="0">
                <a:ea typeface="DFKai-SB" panose="03000509000000000000" pitchFamily="65" charset="-120"/>
              </a:rPr>
              <a:t>Partial-page programming prohibition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FontTx/>
              <a:buChar char="–"/>
            </a:pPr>
            <a:r>
              <a:rPr lang="en-US" altLang="zh-TW" sz="2400" dirty="0">
                <a:ea typeface="DFKai-SB" panose="03000509000000000000" pitchFamily="65" charset="-120"/>
              </a:rPr>
              <a:t>Sequential page writes in a block</a:t>
            </a:r>
          </a:p>
        </p:txBody>
      </p:sp>
      <p:sp>
        <p:nvSpPr>
          <p:cNvPr id="3114" name="Text Box 47"/>
          <p:cNvSpPr txBox="1">
            <a:spLocks noChangeArrowheads="1"/>
          </p:cNvSpPr>
          <p:nvPr/>
        </p:nvSpPr>
        <p:spPr bwMode="auto">
          <a:xfrm>
            <a:off x="6096000" y="3048000"/>
            <a:ext cx="247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 dirty="0"/>
              <a:t>SLC: single level cell</a:t>
            </a:r>
            <a:br>
              <a:rPr lang="en-US" altLang="zh-TW" sz="1200" dirty="0"/>
            </a:br>
            <a:r>
              <a:rPr lang="en-US" altLang="zh-TW" sz="1200" dirty="0"/>
              <a:t>MLC: multiple level cell</a:t>
            </a:r>
          </a:p>
        </p:txBody>
      </p:sp>
    </p:spTree>
    <p:extLst>
      <p:ext uri="{BB962C8B-B14F-4D97-AF65-F5344CB8AC3E}">
        <p14:creationId xmlns:p14="http://schemas.microsoft.com/office/powerpoint/2010/main" val="190811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9CEAFD-04ED-4B95-926B-874C7EC13D6B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53251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6B35B50A-B285-45B0-A3AE-22B53C82B5BC}" type="slidenum">
              <a:rPr lang="en-US" altLang="zh-TW" sz="1200">
                <a:solidFill>
                  <a:srgbClr val="3F3F3F"/>
                </a:solidFill>
              </a:rPr>
              <a:pPr algn="l" eaLnBrk="1" hangingPunct="1"/>
              <a:t>36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7" y="88076"/>
            <a:ext cx="88884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/>
              <a:t>Garbage Collection - Wear Leveling</a:t>
            </a:r>
          </a:p>
        </p:txBody>
      </p:sp>
      <p:graphicFrame>
        <p:nvGraphicFramePr>
          <p:cNvPr id="194564" name="Group 4"/>
          <p:cNvGraphicFramePr>
            <a:graphicFrameLocks noGrp="1"/>
          </p:cNvGraphicFramePr>
          <p:nvPr/>
        </p:nvGraphicFramePr>
        <p:xfrm>
          <a:off x="466725" y="3213100"/>
          <a:ext cx="3671888" cy="517525"/>
        </p:xfrm>
        <a:graphic>
          <a:graphicData uri="http://schemas.openxmlformats.org/drawingml/2006/table">
            <a:tbl>
              <a:tblPr/>
              <a:tblGrid>
                <a:gridCol w="230188"/>
                <a:gridCol w="228600"/>
                <a:gridCol w="230187"/>
                <a:gridCol w="228600"/>
                <a:gridCol w="230188"/>
                <a:gridCol w="228600"/>
                <a:gridCol w="230187"/>
                <a:gridCol w="230188"/>
                <a:gridCol w="228600"/>
                <a:gridCol w="230187"/>
                <a:gridCol w="228600"/>
                <a:gridCol w="230188"/>
                <a:gridCol w="228600"/>
                <a:gridCol w="230187"/>
                <a:gridCol w="228600"/>
                <a:gridCol w="2301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672" name="Group 112"/>
          <p:cNvGraphicFramePr>
            <a:graphicFrameLocks noGrp="1"/>
          </p:cNvGraphicFramePr>
          <p:nvPr/>
        </p:nvGraphicFramePr>
        <p:xfrm>
          <a:off x="466725" y="2420938"/>
          <a:ext cx="3671888" cy="517525"/>
        </p:xfrm>
        <a:graphic>
          <a:graphicData uri="http://schemas.openxmlformats.org/drawingml/2006/table">
            <a:tbl>
              <a:tblPr/>
              <a:tblGrid>
                <a:gridCol w="230188"/>
                <a:gridCol w="228600"/>
                <a:gridCol w="230187"/>
                <a:gridCol w="228600"/>
                <a:gridCol w="234950"/>
                <a:gridCol w="223838"/>
                <a:gridCol w="230187"/>
                <a:gridCol w="230188"/>
                <a:gridCol w="228600"/>
                <a:gridCol w="230187"/>
                <a:gridCol w="228600"/>
                <a:gridCol w="230188"/>
                <a:gridCol w="228600"/>
                <a:gridCol w="230187"/>
                <a:gridCol w="228600"/>
                <a:gridCol w="23018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325" name="Group 148"/>
          <p:cNvGrpSpPr>
            <a:grpSpLocks/>
          </p:cNvGrpSpPr>
          <p:nvPr/>
        </p:nvGrpSpPr>
        <p:grpSpPr bwMode="auto">
          <a:xfrm>
            <a:off x="427038" y="4365625"/>
            <a:ext cx="688975" cy="531813"/>
            <a:chOff x="269" y="2424"/>
            <a:chExt cx="434" cy="335"/>
          </a:xfrm>
        </p:grpSpPr>
        <p:sp>
          <p:nvSpPr>
            <p:cNvPr id="53890" name="Rectangle 149"/>
            <p:cNvSpPr>
              <a:spLocks noChangeArrowheads="1"/>
            </p:cNvSpPr>
            <p:nvPr/>
          </p:nvSpPr>
          <p:spPr bwMode="auto">
            <a:xfrm>
              <a:off x="55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91" name="Rectangle 150"/>
            <p:cNvSpPr>
              <a:spLocks noChangeArrowheads="1"/>
            </p:cNvSpPr>
            <p:nvPr/>
          </p:nvSpPr>
          <p:spPr bwMode="auto">
            <a:xfrm>
              <a:off x="41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92" name="Rectangle 151"/>
            <p:cNvSpPr>
              <a:spLocks noChangeArrowheads="1"/>
            </p:cNvSpPr>
            <p:nvPr/>
          </p:nvSpPr>
          <p:spPr bwMode="auto">
            <a:xfrm>
              <a:off x="269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93" name="Line 152"/>
            <p:cNvSpPr>
              <a:spLocks noChangeShapeType="1"/>
            </p:cNvSpPr>
            <p:nvPr/>
          </p:nvSpPr>
          <p:spPr bwMode="auto">
            <a:xfrm>
              <a:off x="269" y="2424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4" name="Line 153"/>
            <p:cNvSpPr>
              <a:spLocks noChangeShapeType="1"/>
            </p:cNvSpPr>
            <p:nvPr/>
          </p:nvSpPr>
          <p:spPr bwMode="auto">
            <a:xfrm>
              <a:off x="269" y="2750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5" name="Line 154"/>
            <p:cNvSpPr>
              <a:spLocks noChangeShapeType="1"/>
            </p:cNvSpPr>
            <p:nvPr/>
          </p:nvSpPr>
          <p:spPr bwMode="auto">
            <a:xfrm>
              <a:off x="26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6" name="Line 155"/>
            <p:cNvSpPr>
              <a:spLocks noChangeShapeType="1"/>
            </p:cNvSpPr>
            <p:nvPr/>
          </p:nvSpPr>
          <p:spPr bwMode="auto">
            <a:xfrm>
              <a:off x="41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7" name="Line 156"/>
            <p:cNvSpPr>
              <a:spLocks noChangeShapeType="1"/>
            </p:cNvSpPr>
            <p:nvPr/>
          </p:nvSpPr>
          <p:spPr bwMode="auto">
            <a:xfrm>
              <a:off x="55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8" name="Line 157"/>
            <p:cNvSpPr>
              <a:spLocks noChangeShapeType="1"/>
            </p:cNvSpPr>
            <p:nvPr/>
          </p:nvSpPr>
          <p:spPr bwMode="auto">
            <a:xfrm>
              <a:off x="703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99" name="Text Box 158"/>
            <p:cNvSpPr txBox="1">
              <a:spLocks noChangeArrowheads="1"/>
            </p:cNvSpPr>
            <p:nvPr/>
          </p:nvSpPr>
          <p:spPr bwMode="auto">
            <a:xfrm>
              <a:off x="346" y="243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3326" name="Group 159"/>
          <p:cNvGrpSpPr>
            <a:grpSpLocks/>
          </p:cNvGrpSpPr>
          <p:nvPr/>
        </p:nvGrpSpPr>
        <p:grpSpPr bwMode="auto">
          <a:xfrm>
            <a:off x="1250950" y="4365625"/>
            <a:ext cx="1376363" cy="531813"/>
            <a:chOff x="793" y="2424"/>
            <a:chExt cx="867" cy="335"/>
          </a:xfrm>
        </p:grpSpPr>
        <p:sp>
          <p:nvSpPr>
            <p:cNvPr id="53874" name="Rectangle 160"/>
            <p:cNvSpPr>
              <a:spLocks noChangeArrowheads="1"/>
            </p:cNvSpPr>
            <p:nvPr/>
          </p:nvSpPr>
          <p:spPr bwMode="auto">
            <a:xfrm>
              <a:off x="1515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75" name="Rectangle 161"/>
            <p:cNvSpPr>
              <a:spLocks noChangeArrowheads="1"/>
            </p:cNvSpPr>
            <p:nvPr/>
          </p:nvSpPr>
          <p:spPr bwMode="auto">
            <a:xfrm>
              <a:off x="137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76" name="Rectangle 162"/>
            <p:cNvSpPr>
              <a:spLocks noChangeArrowheads="1"/>
            </p:cNvSpPr>
            <p:nvPr/>
          </p:nvSpPr>
          <p:spPr bwMode="auto">
            <a:xfrm>
              <a:off x="122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77" name="Rectangle 163"/>
            <p:cNvSpPr>
              <a:spLocks noChangeArrowheads="1"/>
            </p:cNvSpPr>
            <p:nvPr/>
          </p:nvSpPr>
          <p:spPr bwMode="auto">
            <a:xfrm>
              <a:off x="1082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78" name="Rectangle 164"/>
            <p:cNvSpPr>
              <a:spLocks noChangeArrowheads="1"/>
            </p:cNvSpPr>
            <p:nvPr/>
          </p:nvSpPr>
          <p:spPr bwMode="auto">
            <a:xfrm>
              <a:off x="937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79" name="Rectangle 165"/>
            <p:cNvSpPr>
              <a:spLocks noChangeArrowheads="1"/>
            </p:cNvSpPr>
            <p:nvPr/>
          </p:nvSpPr>
          <p:spPr bwMode="auto">
            <a:xfrm>
              <a:off x="793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80" name="Line 166"/>
            <p:cNvSpPr>
              <a:spLocks noChangeShapeType="1"/>
            </p:cNvSpPr>
            <p:nvPr/>
          </p:nvSpPr>
          <p:spPr bwMode="auto">
            <a:xfrm>
              <a:off x="793" y="2424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1" name="Line 167"/>
            <p:cNvSpPr>
              <a:spLocks noChangeShapeType="1"/>
            </p:cNvSpPr>
            <p:nvPr/>
          </p:nvSpPr>
          <p:spPr bwMode="auto">
            <a:xfrm>
              <a:off x="793" y="275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2" name="Line 168"/>
            <p:cNvSpPr>
              <a:spLocks noChangeShapeType="1"/>
            </p:cNvSpPr>
            <p:nvPr/>
          </p:nvSpPr>
          <p:spPr bwMode="auto">
            <a:xfrm>
              <a:off x="793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3" name="Line 169"/>
            <p:cNvSpPr>
              <a:spLocks noChangeShapeType="1"/>
            </p:cNvSpPr>
            <p:nvPr/>
          </p:nvSpPr>
          <p:spPr bwMode="auto">
            <a:xfrm>
              <a:off x="937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4" name="Line 170"/>
            <p:cNvSpPr>
              <a:spLocks noChangeShapeType="1"/>
            </p:cNvSpPr>
            <p:nvPr/>
          </p:nvSpPr>
          <p:spPr bwMode="auto">
            <a:xfrm>
              <a:off x="1082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5" name="Line 171"/>
            <p:cNvSpPr>
              <a:spLocks noChangeShapeType="1"/>
            </p:cNvSpPr>
            <p:nvPr/>
          </p:nvSpPr>
          <p:spPr bwMode="auto">
            <a:xfrm>
              <a:off x="1226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6" name="Line 172"/>
            <p:cNvSpPr>
              <a:spLocks noChangeShapeType="1"/>
            </p:cNvSpPr>
            <p:nvPr/>
          </p:nvSpPr>
          <p:spPr bwMode="auto">
            <a:xfrm>
              <a:off x="137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7" name="Line 173"/>
            <p:cNvSpPr>
              <a:spLocks noChangeShapeType="1"/>
            </p:cNvSpPr>
            <p:nvPr/>
          </p:nvSpPr>
          <p:spPr bwMode="auto">
            <a:xfrm>
              <a:off x="1515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8" name="Line 174"/>
            <p:cNvSpPr>
              <a:spLocks noChangeShapeType="1"/>
            </p:cNvSpPr>
            <p:nvPr/>
          </p:nvSpPr>
          <p:spPr bwMode="auto">
            <a:xfrm>
              <a:off x="1660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89" name="Text Box 175"/>
            <p:cNvSpPr txBox="1">
              <a:spLocks noChangeArrowheads="1"/>
            </p:cNvSpPr>
            <p:nvPr/>
          </p:nvSpPr>
          <p:spPr bwMode="auto">
            <a:xfrm>
              <a:off x="1111" y="243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53327" name="Group 176"/>
          <p:cNvGrpSpPr>
            <a:grpSpLocks/>
          </p:cNvGrpSpPr>
          <p:nvPr/>
        </p:nvGrpSpPr>
        <p:grpSpPr bwMode="auto">
          <a:xfrm>
            <a:off x="2773363" y="4365625"/>
            <a:ext cx="1150937" cy="531813"/>
            <a:chOff x="1747" y="2424"/>
            <a:chExt cx="725" cy="335"/>
          </a:xfrm>
        </p:grpSpPr>
        <p:sp>
          <p:nvSpPr>
            <p:cNvPr id="53860" name="Rectangle 177"/>
            <p:cNvSpPr>
              <a:spLocks noChangeArrowheads="1"/>
            </p:cNvSpPr>
            <p:nvPr/>
          </p:nvSpPr>
          <p:spPr bwMode="auto">
            <a:xfrm>
              <a:off x="2327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61" name="Rectangle 178"/>
            <p:cNvSpPr>
              <a:spLocks noChangeArrowheads="1"/>
            </p:cNvSpPr>
            <p:nvPr/>
          </p:nvSpPr>
          <p:spPr bwMode="auto">
            <a:xfrm>
              <a:off x="2183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62" name="Rectangle 179"/>
            <p:cNvSpPr>
              <a:spLocks noChangeArrowheads="1"/>
            </p:cNvSpPr>
            <p:nvPr/>
          </p:nvSpPr>
          <p:spPr bwMode="auto">
            <a:xfrm>
              <a:off x="203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63" name="Rectangle 180"/>
            <p:cNvSpPr>
              <a:spLocks noChangeArrowheads="1"/>
            </p:cNvSpPr>
            <p:nvPr/>
          </p:nvSpPr>
          <p:spPr bwMode="auto">
            <a:xfrm>
              <a:off x="189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64" name="Rectangle 181"/>
            <p:cNvSpPr>
              <a:spLocks noChangeArrowheads="1"/>
            </p:cNvSpPr>
            <p:nvPr/>
          </p:nvSpPr>
          <p:spPr bwMode="auto">
            <a:xfrm>
              <a:off x="1747" y="2424"/>
              <a:ext cx="147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65" name="Line 182"/>
            <p:cNvSpPr>
              <a:spLocks noChangeShapeType="1"/>
            </p:cNvSpPr>
            <p:nvPr/>
          </p:nvSpPr>
          <p:spPr bwMode="auto">
            <a:xfrm>
              <a:off x="1747" y="2424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6" name="Line 183"/>
            <p:cNvSpPr>
              <a:spLocks noChangeShapeType="1"/>
            </p:cNvSpPr>
            <p:nvPr/>
          </p:nvSpPr>
          <p:spPr bwMode="auto">
            <a:xfrm>
              <a:off x="1747" y="2750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7" name="Line 184"/>
            <p:cNvSpPr>
              <a:spLocks noChangeShapeType="1"/>
            </p:cNvSpPr>
            <p:nvPr/>
          </p:nvSpPr>
          <p:spPr bwMode="auto">
            <a:xfrm>
              <a:off x="1747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8" name="Line 185"/>
            <p:cNvSpPr>
              <a:spLocks noChangeShapeType="1"/>
            </p:cNvSpPr>
            <p:nvPr/>
          </p:nvSpPr>
          <p:spPr bwMode="auto">
            <a:xfrm>
              <a:off x="189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69" name="Line 186"/>
            <p:cNvSpPr>
              <a:spLocks noChangeShapeType="1"/>
            </p:cNvSpPr>
            <p:nvPr/>
          </p:nvSpPr>
          <p:spPr bwMode="auto">
            <a:xfrm>
              <a:off x="203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0" name="Line 187"/>
            <p:cNvSpPr>
              <a:spLocks noChangeShapeType="1"/>
            </p:cNvSpPr>
            <p:nvPr/>
          </p:nvSpPr>
          <p:spPr bwMode="auto">
            <a:xfrm>
              <a:off x="2183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1" name="Line 188"/>
            <p:cNvSpPr>
              <a:spLocks noChangeShapeType="1"/>
            </p:cNvSpPr>
            <p:nvPr/>
          </p:nvSpPr>
          <p:spPr bwMode="auto">
            <a:xfrm>
              <a:off x="2327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2" name="Line 189"/>
            <p:cNvSpPr>
              <a:spLocks noChangeShapeType="1"/>
            </p:cNvSpPr>
            <p:nvPr/>
          </p:nvSpPr>
          <p:spPr bwMode="auto">
            <a:xfrm>
              <a:off x="247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73" name="Text Box 190"/>
            <p:cNvSpPr txBox="1">
              <a:spLocks noChangeArrowheads="1"/>
            </p:cNvSpPr>
            <p:nvPr/>
          </p:nvSpPr>
          <p:spPr bwMode="auto">
            <a:xfrm>
              <a:off x="1973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3328" name="Group 191"/>
          <p:cNvGrpSpPr>
            <a:grpSpLocks/>
          </p:cNvGrpSpPr>
          <p:nvPr/>
        </p:nvGrpSpPr>
        <p:grpSpPr bwMode="auto">
          <a:xfrm>
            <a:off x="4041775" y="4365625"/>
            <a:ext cx="458788" cy="531813"/>
            <a:chOff x="2546" y="2424"/>
            <a:chExt cx="289" cy="335"/>
          </a:xfrm>
        </p:grpSpPr>
        <p:sp>
          <p:nvSpPr>
            <p:cNvPr id="53852" name="Rectangle 192"/>
            <p:cNvSpPr>
              <a:spLocks noChangeArrowheads="1"/>
            </p:cNvSpPr>
            <p:nvPr/>
          </p:nvSpPr>
          <p:spPr bwMode="auto">
            <a:xfrm>
              <a:off x="269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53" name="Rectangle 193"/>
            <p:cNvSpPr>
              <a:spLocks noChangeArrowheads="1"/>
            </p:cNvSpPr>
            <p:nvPr/>
          </p:nvSpPr>
          <p:spPr bwMode="auto">
            <a:xfrm>
              <a:off x="254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54" name="Line 194"/>
            <p:cNvSpPr>
              <a:spLocks noChangeShapeType="1"/>
            </p:cNvSpPr>
            <p:nvPr/>
          </p:nvSpPr>
          <p:spPr bwMode="auto">
            <a:xfrm>
              <a:off x="2546" y="2424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5" name="Line 195"/>
            <p:cNvSpPr>
              <a:spLocks noChangeShapeType="1"/>
            </p:cNvSpPr>
            <p:nvPr/>
          </p:nvSpPr>
          <p:spPr bwMode="auto">
            <a:xfrm>
              <a:off x="2546" y="2750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6" name="Line 196"/>
            <p:cNvSpPr>
              <a:spLocks noChangeShapeType="1"/>
            </p:cNvSpPr>
            <p:nvPr/>
          </p:nvSpPr>
          <p:spPr bwMode="auto">
            <a:xfrm>
              <a:off x="2546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7" name="Line 197"/>
            <p:cNvSpPr>
              <a:spLocks noChangeShapeType="1"/>
            </p:cNvSpPr>
            <p:nvPr/>
          </p:nvSpPr>
          <p:spPr bwMode="auto">
            <a:xfrm>
              <a:off x="269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8" name="Line 198"/>
            <p:cNvSpPr>
              <a:spLocks noChangeShapeType="1"/>
            </p:cNvSpPr>
            <p:nvPr/>
          </p:nvSpPr>
          <p:spPr bwMode="auto">
            <a:xfrm>
              <a:off x="2835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9" name="Text Box 199"/>
            <p:cNvSpPr txBox="1">
              <a:spLocks noChangeArrowheads="1"/>
            </p:cNvSpPr>
            <p:nvPr/>
          </p:nvSpPr>
          <p:spPr bwMode="auto">
            <a:xfrm>
              <a:off x="2557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3329" name="Group 200"/>
          <p:cNvGrpSpPr>
            <a:grpSpLocks/>
          </p:cNvGrpSpPr>
          <p:nvPr/>
        </p:nvGrpSpPr>
        <p:grpSpPr bwMode="auto">
          <a:xfrm>
            <a:off x="7083425" y="4365625"/>
            <a:ext cx="1376363" cy="531813"/>
            <a:chOff x="4462" y="2424"/>
            <a:chExt cx="867" cy="335"/>
          </a:xfrm>
        </p:grpSpPr>
        <p:sp>
          <p:nvSpPr>
            <p:cNvPr id="53836" name="Rectangle 201"/>
            <p:cNvSpPr>
              <a:spLocks noChangeArrowheads="1"/>
            </p:cNvSpPr>
            <p:nvPr/>
          </p:nvSpPr>
          <p:spPr bwMode="auto">
            <a:xfrm>
              <a:off x="5184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37" name="Rectangle 202"/>
            <p:cNvSpPr>
              <a:spLocks noChangeArrowheads="1"/>
            </p:cNvSpPr>
            <p:nvPr/>
          </p:nvSpPr>
          <p:spPr bwMode="auto">
            <a:xfrm>
              <a:off x="5040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38" name="Rectangle 203"/>
            <p:cNvSpPr>
              <a:spLocks noChangeArrowheads="1"/>
            </p:cNvSpPr>
            <p:nvPr/>
          </p:nvSpPr>
          <p:spPr bwMode="auto">
            <a:xfrm>
              <a:off x="4895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39" name="Rectangle 204"/>
            <p:cNvSpPr>
              <a:spLocks noChangeArrowheads="1"/>
            </p:cNvSpPr>
            <p:nvPr/>
          </p:nvSpPr>
          <p:spPr bwMode="auto">
            <a:xfrm>
              <a:off x="475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40" name="Rectangle 205"/>
            <p:cNvSpPr>
              <a:spLocks noChangeArrowheads="1"/>
            </p:cNvSpPr>
            <p:nvPr/>
          </p:nvSpPr>
          <p:spPr bwMode="auto">
            <a:xfrm>
              <a:off x="460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41" name="Rectangle 206"/>
            <p:cNvSpPr>
              <a:spLocks noChangeArrowheads="1"/>
            </p:cNvSpPr>
            <p:nvPr/>
          </p:nvSpPr>
          <p:spPr bwMode="auto">
            <a:xfrm>
              <a:off x="4462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42" name="Line 207"/>
            <p:cNvSpPr>
              <a:spLocks noChangeShapeType="1"/>
            </p:cNvSpPr>
            <p:nvPr/>
          </p:nvSpPr>
          <p:spPr bwMode="auto">
            <a:xfrm>
              <a:off x="4462" y="2424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3" name="Line 208"/>
            <p:cNvSpPr>
              <a:spLocks noChangeShapeType="1"/>
            </p:cNvSpPr>
            <p:nvPr/>
          </p:nvSpPr>
          <p:spPr bwMode="auto">
            <a:xfrm>
              <a:off x="4462" y="275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4" name="Line 209"/>
            <p:cNvSpPr>
              <a:spLocks noChangeShapeType="1"/>
            </p:cNvSpPr>
            <p:nvPr/>
          </p:nvSpPr>
          <p:spPr bwMode="auto">
            <a:xfrm>
              <a:off x="446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5" name="Line 210"/>
            <p:cNvSpPr>
              <a:spLocks noChangeShapeType="1"/>
            </p:cNvSpPr>
            <p:nvPr/>
          </p:nvSpPr>
          <p:spPr bwMode="auto">
            <a:xfrm>
              <a:off x="4606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6" name="Line 211"/>
            <p:cNvSpPr>
              <a:spLocks noChangeShapeType="1"/>
            </p:cNvSpPr>
            <p:nvPr/>
          </p:nvSpPr>
          <p:spPr bwMode="auto">
            <a:xfrm>
              <a:off x="475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7" name="Line 212"/>
            <p:cNvSpPr>
              <a:spLocks noChangeShapeType="1"/>
            </p:cNvSpPr>
            <p:nvPr/>
          </p:nvSpPr>
          <p:spPr bwMode="auto">
            <a:xfrm>
              <a:off x="4895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8" name="Line 213"/>
            <p:cNvSpPr>
              <a:spLocks noChangeShapeType="1"/>
            </p:cNvSpPr>
            <p:nvPr/>
          </p:nvSpPr>
          <p:spPr bwMode="auto">
            <a:xfrm>
              <a:off x="5040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49" name="Line 214"/>
            <p:cNvSpPr>
              <a:spLocks noChangeShapeType="1"/>
            </p:cNvSpPr>
            <p:nvPr/>
          </p:nvSpPr>
          <p:spPr bwMode="auto">
            <a:xfrm>
              <a:off x="518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0" name="Line 215"/>
            <p:cNvSpPr>
              <a:spLocks noChangeShapeType="1"/>
            </p:cNvSpPr>
            <p:nvPr/>
          </p:nvSpPr>
          <p:spPr bwMode="auto">
            <a:xfrm>
              <a:off x="532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51" name="Text Box 216"/>
            <p:cNvSpPr txBox="1">
              <a:spLocks noChangeArrowheads="1"/>
            </p:cNvSpPr>
            <p:nvPr/>
          </p:nvSpPr>
          <p:spPr bwMode="auto">
            <a:xfrm>
              <a:off x="4759" y="24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53330" name="Group 217"/>
          <p:cNvGrpSpPr>
            <a:grpSpLocks/>
          </p:cNvGrpSpPr>
          <p:nvPr/>
        </p:nvGrpSpPr>
        <p:grpSpPr bwMode="auto">
          <a:xfrm>
            <a:off x="4643438" y="4378325"/>
            <a:ext cx="2293937" cy="519113"/>
            <a:chOff x="2925" y="2432"/>
            <a:chExt cx="1445" cy="327"/>
          </a:xfrm>
        </p:grpSpPr>
        <p:sp>
          <p:nvSpPr>
            <p:cNvPr id="53812" name="Rectangle 218"/>
            <p:cNvSpPr>
              <a:spLocks noChangeArrowheads="1"/>
            </p:cNvSpPr>
            <p:nvPr/>
          </p:nvSpPr>
          <p:spPr bwMode="auto">
            <a:xfrm>
              <a:off x="3937" y="2432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3" name="Rectangle 219"/>
            <p:cNvSpPr>
              <a:spLocks noChangeArrowheads="1"/>
            </p:cNvSpPr>
            <p:nvPr/>
          </p:nvSpPr>
          <p:spPr bwMode="auto">
            <a:xfrm>
              <a:off x="4225" y="2432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4" name="Rectangle 220"/>
            <p:cNvSpPr>
              <a:spLocks noChangeArrowheads="1"/>
            </p:cNvSpPr>
            <p:nvPr/>
          </p:nvSpPr>
          <p:spPr bwMode="auto">
            <a:xfrm>
              <a:off x="4081" y="2432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5" name="Rectangle 221"/>
            <p:cNvSpPr>
              <a:spLocks noChangeArrowheads="1"/>
            </p:cNvSpPr>
            <p:nvPr/>
          </p:nvSpPr>
          <p:spPr bwMode="auto">
            <a:xfrm>
              <a:off x="3792" y="2432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6" name="Rectangle 222"/>
            <p:cNvSpPr>
              <a:spLocks noChangeArrowheads="1"/>
            </p:cNvSpPr>
            <p:nvPr/>
          </p:nvSpPr>
          <p:spPr bwMode="auto">
            <a:xfrm>
              <a:off x="3648" y="2432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7" name="Rectangle 223"/>
            <p:cNvSpPr>
              <a:spLocks noChangeArrowheads="1"/>
            </p:cNvSpPr>
            <p:nvPr/>
          </p:nvSpPr>
          <p:spPr bwMode="auto">
            <a:xfrm>
              <a:off x="3503" y="2432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8" name="Rectangle 224"/>
            <p:cNvSpPr>
              <a:spLocks noChangeArrowheads="1"/>
            </p:cNvSpPr>
            <p:nvPr/>
          </p:nvSpPr>
          <p:spPr bwMode="auto">
            <a:xfrm>
              <a:off x="3359" y="2432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19" name="Rectangle 225"/>
            <p:cNvSpPr>
              <a:spLocks noChangeArrowheads="1"/>
            </p:cNvSpPr>
            <p:nvPr/>
          </p:nvSpPr>
          <p:spPr bwMode="auto">
            <a:xfrm>
              <a:off x="3214" y="2432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20" name="Rectangle 226"/>
            <p:cNvSpPr>
              <a:spLocks noChangeArrowheads="1"/>
            </p:cNvSpPr>
            <p:nvPr/>
          </p:nvSpPr>
          <p:spPr bwMode="auto">
            <a:xfrm>
              <a:off x="3070" y="2432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21" name="Rectangle 227"/>
            <p:cNvSpPr>
              <a:spLocks noChangeArrowheads="1"/>
            </p:cNvSpPr>
            <p:nvPr/>
          </p:nvSpPr>
          <p:spPr bwMode="auto">
            <a:xfrm>
              <a:off x="2925" y="2432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22" name="Line 228"/>
            <p:cNvSpPr>
              <a:spLocks noChangeShapeType="1"/>
            </p:cNvSpPr>
            <p:nvPr/>
          </p:nvSpPr>
          <p:spPr bwMode="auto">
            <a:xfrm>
              <a:off x="2925" y="2432"/>
              <a:ext cx="14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3" name="Line 229"/>
            <p:cNvSpPr>
              <a:spLocks noChangeShapeType="1"/>
            </p:cNvSpPr>
            <p:nvPr/>
          </p:nvSpPr>
          <p:spPr bwMode="auto">
            <a:xfrm>
              <a:off x="2925" y="2758"/>
              <a:ext cx="14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4" name="Line 230"/>
            <p:cNvSpPr>
              <a:spLocks noChangeShapeType="1"/>
            </p:cNvSpPr>
            <p:nvPr/>
          </p:nvSpPr>
          <p:spPr bwMode="auto">
            <a:xfrm>
              <a:off x="2925" y="2432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5" name="Line 231"/>
            <p:cNvSpPr>
              <a:spLocks noChangeShapeType="1"/>
            </p:cNvSpPr>
            <p:nvPr/>
          </p:nvSpPr>
          <p:spPr bwMode="auto">
            <a:xfrm>
              <a:off x="3070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6" name="Line 232"/>
            <p:cNvSpPr>
              <a:spLocks noChangeShapeType="1"/>
            </p:cNvSpPr>
            <p:nvPr/>
          </p:nvSpPr>
          <p:spPr bwMode="auto">
            <a:xfrm>
              <a:off x="3214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7" name="Line 233"/>
            <p:cNvSpPr>
              <a:spLocks noChangeShapeType="1"/>
            </p:cNvSpPr>
            <p:nvPr/>
          </p:nvSpPr>
          <p:spPr bwMode="auto">
            <a:xfrm>
              <a:off x="3359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8" name="Line 234"/>
            <p:cNvSpPr>
              <a:spLocks noChangeShapeType="1"/>
            </p:cNvSpPr>
            <p:nvPr/>
          </p:nvSpPr>
          <p:spPr bwMode="auto">
            <a:xfrm>
              <a:off x="3503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29" name="Line 235"/>
            <p:cNvSpPr>
              <a:spLocks noChangeShapeType="1"/>
            </p:cNvSpPr>
            <p:nvPr/>
          </p:nvSpPr>
          <p:spPr bwMode="auto">
            <a:xfrm>
              <a:off x="3648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0" name="Line 236"/>
            <p:cNvSpPr>
              <a:spLocks noChangeShapeType="1"/>
            </p:cNvSpPr>
            <p:nvPr/>
          </p:nvSpPr>
          <p:spPr bwMode="auto">
            <a:xfrm>
              <a:off x="3792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1" name="Line 237"/>
            <p:cNvSpPr>
              <a:spLocks noChangeShapeType="1"/>
            </p:cNvSpPr>
            <p:nvPr/>
          </p:nvSpPr>
          <p:spPr bwMode="auto">
            <a:xfrm>
              <a:off x="3937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2" name="Line 238"/>
            <p:cNvSpPr>
              <a:spLocks noChangeShapeType="1"/>
            </p:cNvSpPr>
            <p:nvPr/>
          </p:nvSpPr>
          <p:spPr bwMode="auto">
            <a:xfrm>
              <a:off x="4225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3" name="Line 239"/>
            <p:cNvSpPr>
              <a:spLocks noChangeShapeType="1"/>
            </p:cNvSpPr>
            <p:nvPr/>
          </p:nvSpPr>
          <p:spPr bwMode="auto">
            <a:xfrm>
              <a:off x="4370" y="2432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4" name="Line 240"/>
            <p:cNvSpPr>
              <a:spLocks noChangeShapeType="1"/>
            </p:cNvSpPr>
            <p:nvPr/>
          </p:nvSpPr>
          <p:spPr bwMode="auto">
            <a:xfrm>
              <a:off x="4081" y="2432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35" name="Text Box 241"/>
            <p:cNvSpPr txBox="1">
              <a:spLocks noChangeArrowheads="1"/>
            </p:cNvSpPr>
            <p:nvPr/>
          </p:nvSpPr>
          <p:spPr bwMode="auto">
            <a:xfrm>
              <a:off x="3522" y="243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8" name="Group 242"/>
          <p:cNvGrpSpPr>
            <a:grpSpLocks/>
          </p:cNvGrpSpPr>
          <p:nvPr/>
        </p:nvGrpSpPr>
        <p:grpSpPr bwMode="auto">
          <a:xfrm>
            <a:off x="468313" y="2420938"/>
            <a:ext cx="688975" cy="531812"/>
            <a:chOff x="295" y="1071"/>
            <a:chExt cx="434" cy="335"/>
          </a:xfrm>
        </p:grpSpPr>
        <p:sp>
          <p:nvSpPr>
            <p:cNvPr id="53803" name="Rectangle 243"/>
            <p:cNvSpPr>
              <a:spLocks noChangeArrowheads="1"/>
            </p:cNvSpPr>
            <p:nvPr/>
          </p:nvSpPr>
          <p:spPr bwMode="auto">
            <a:xfrm>
              <a:off x="584" y="1071"/>
              <a:ext cx="141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04" name="Rectangle 244"/>
            <p:cNvSpPr>
              <a:spLocks noChangeArrowheads="1"/>
            </p:cNvSpPr>
            <p:nvPr/>
          </p:nvSpPr>
          <p:spPr bwMode="auto">
            <a:xfrm>
              <a:off x="440" y="1071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05" name="Rectangle 245"/>
            <p:cNvSpPr>
              <a:spLocks noChangeArrowheads="1"/>
            </p:cNvSpPr>
            <p:nvPr/>
          </p:nvSpPr>
          <p:spPr bwMode="auto">
            <a:xfrm>
              <a:off x="295" y="1071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806" name="Line 246"/>
            <p:cNvSpPr>
              <a:spLocks noChangeShapeType="1"/>
            </p:cNvSpPr>
            <p:nvPr/>
          </p:nvSpPr>
          <p:spPr bwMode="auto">
            <a:xfrm>
              <a:off x="295" y="1071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7" name="Line 247"/>
            <p:cNvSpPr>
              <a:spLocks noChangeShapeType="1"/>
            </p:cNvSpPr>
            <p:nvPr/>
          </p:nvSpPr>
          <p:spPr bwMode="auto">
            <a:xfrm>
              <a:off x="295" y="1397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8" name="Line 248"/>
            <p:cNvSpPr>
              <a:spLocks noChangeShapeType="1"/>
            </p:cNvSpPr>
            <p:nvPr/>
          </p:nvSpPr>
          <p:spPr bwMode="auto">
            <a:xfrm>
              <a:off x="295" y="1071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9" name="Line 249"/>
            <p:cNvSpPr>
              <a:spLocks noChangeShapeType="1"/>
            </p:cNvSpPr>
            <p:nvPr/>
          </p:nvSpPr>
          <p:spPr bwMode="auto">
            <a:xfrm>
              <a:off x="440" y="1071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0" name="Line 250"/>
            <p:cNvSpPr>
              <a:spLocks noChangeShapeType="1"/>
            </p:cNvSpPr>
            <p:nvPr/>
          </p:nvSpPr>
          <p:spPr bwMode="auto">
            <a:xfrm>
              <a:off x="584" y="1071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11" name="Text Box 251"/>
            <p:cNvSpPr txBox="1">
              <a:spLocks noChangeArrowheads="1"/>
            </p:cNvSpPr>
            <p:nvPr/>
          </p:nvSpPr>
          <p:spPr bwMode="auto">
            <a:xfrm>
              <a:off x="372" y="107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9" name="Group 252"/>
          <p:cNvGrpSpPr>
            <a:grpSpLocks/>
          </p:cNvGrpSpPr>
          <p:nvPr/>
        </p:nvGrpSpPr>
        <p:grpSpPr bwMode="auto">
          <a:xfrm>
            <a:off x="1154113" y="2420938"/>
            <a:ext cx="1376362" cy="531812"/>
            <a:chOff x="3192" y="1570"/>
            <a:chExt cx="867" cy="335"/>
          </a:xfrm>
        </p:grpSpPr>
        <p:sp>
          <p:nvSpPr>
            <p:cNvPr id="53787" name="Rectangle 253"/>
            <p:cNvSpPr>
              <a:spLocks noChangeArrowheads="1"/>
            </p:cNvSpPr>
            <p:nvPr/>
          </p:nvSpPr>
          <p:spPr bwMode="auto">
            <a:xfrm>
              <a:off x="3914" y="1570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88" name="Rectangle 254"/>
            <p:cNvSpPr>
              <a:spLocks noChangeArrowheads="1"/>
            </p:cNvSpPr>
            <p:nvPr/>
          </p:nvSpPr>
          <p:spPr bwMode="auto">
            <a:xfrm>
              <a:off x="3770" y="1570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89" name="Rectangle 255"/>
            <p:cNvSpPr>
              <a:spLocks noChangeArrowheads="1"/>
            </p:cNvSpPr>
            <p:nvPr/>
          </p:nvSpPr>
          <p:spPr bwMode="auto">
            <a:xfrm>
              <a:off x="3625" y="1570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90" name="Rectangle 256"/>
            <p:cNvSpPr>
              <a:spLocks noChangeArrowheads="1"/>
            </p:cNvSpPr>
            <p:nvPr/>
          </p:nvSpPr>
          <p:spPr bwMode="auto">
            <a:xfrm>
              <a:off x="3481" y="1570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91" name="Rectangle 257"/>
            <p:cNvSpPr>
              <a:spLocks noChangeArrowheads="1"/>
            </p:cNvSpPr>
            <p:nvPr/>
          </p:nvSpPr>
          <p:spPr bwMode="auto">
            <a:xfrm>
              <a:off x="3336" y="1570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92" name="Rectangle 258"/>
            <p:cNvSpPr>
              <a:spLocks noChangeArrowheads="1"/>
            </p:cNvSpPr>
            <p:nvPr/>
          </p:nvSpPr>
          <p:spPr bwMode="auto">
            <a:xfrm>
              <a:off x="3192" y="1570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93" name="Line 259"/>
            <p:cNvSpPr>
              <a:spLocks noChangeShapeType="1"/>
            </p:cNvSpPr>
            <p:nvPr/>
          </p:nvSpPr>
          <p:spPr bwMode="auto">
            <a:xfrm>
              <a:off x="3192" y="157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4" name="Line 260"/>
            <p:cNvSpPr>
              <a:spLocks noChangeShapeType="1"/>
            </p:cNvSpPr>
            <p:nvPr/>
          </p:nvSpPr>
          <p:spPr bwMode="auto">
            <a:xfrm>
              <a:off x="3192" y="1896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5" name="Line 261"/>
            <p:cNvSpPr>
              <a:spLocks noChangeShapeType="1"/>
            </p:cNvSpPr>
            <p:nvPr/>
          </p:nvSpPr>
          <p:spPr bwMode="auto">
            <a:xfrm>
              <a:off x="3192" y="1570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6" name="Line 262"/>
            <p:cNvSpPr>
              <a:spLocks noChangeShapeType="1"/>
            </p:cNvSpPr>
            <p:nvPr/>
          </p:nvSpPr>
          <p:spPr bwMode="auto">
            <a:xfrm>
              <a:off x="3336" y="1570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7" name="Line 263"/>
            <p:cNvSpPr>
              <a:spLocks noChangeShapeType="1"/>
            </p:cNvSpPr>
            <p:nvPr/>
          </p:nvSpPr>
          <p:spPr bwMode="auto">
            <a:xfrm>
              <a:off x="3481" y="1570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8" name="Line 264"/>
            <p:cNvSpPr>
              <a:spLocks noChangeShapeType="1"/>
            </p:cNvSpPr>
            <p:nvPr/>
          </p:nvSpPr>
          <p:spPr bwMode="auto">
            <a:xfrm>
              <a:off x="3625" y="1570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99" name="Line 265"/>
            <p:cNvSpPr>
              <a:spLocks noChangeShapeType="1"/>
            </p:cNvSpPr>
            <p:nvPr/>
          </p:nvSpPr>
          <p:spPr bwMode="auto">
            <a:xfrm>
              <a:off x="3770" y="1570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0" name="Line 266"/>
            <p:cNvSpPr>
              <a:spLocks noChangeShapeType="1"/>
            </p:cNvSpPr>
            <p:nvPr/>
          </p:nvSpPr>
          <p:spPr bwMode="auto">
            <a:xfrm>
              <a:off x="3914" y="1570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1" name="Line 267"/>
            <p:cNvSpPr>
              <a:spLocks noChangeShapeType="1"/>
            </p:cNvSpPr>
            <p:nvPr/>
          </p:nvSpPr>
          <p:spPr bwMode="auto">
            <a:xfrm>
              <a:off x="4059" y="1570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02" name="Text Box 268"/>
            <p:cNvSpPr txBox="1">
              <a:spLocks noChangeArrowheads="1"/>
            </p:cNvSpPr>
            <p:nvPr/>
          </p:nvSpPr>
          <p:spPr bwMode="auto">
            <a:xfrm>
              <a:off x="3510" y="157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0" name="Group 269"/>
          <p:cNvGrpSpPr>
            <a:grpSpLocks/>
          </p:cNvGrpSpPr>
          <p:nvPr/>
        </p:nvGrpSpPr>
        <p:grpSpPr bwMode="auto">
          <a:xfrm>
            <a:off x="2533650" y="2420938"/>
            <a:ext cx="1150938" cy="531812"/>
            <a:chOff x="2926" y="1616"/>
            <a:chExt cx="725" cy="335"/>
          </a:xfrm>
        </p:grpSpPr>
        <p:sp>
          <p:nvSpPr>
            <p:cNvPr id="53773" name="Rectangle 270"/>
            <p:cNvSpPr>
              <a:spLocks noChangeArrowheads="1"/>
            </p:cNvSpPr>
            <p:nvPr/>
          </p:nvSpPr>
          <p:spPr bwMode="auto">
            <a:xfrm>
              <a:off x="3506" y="161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74" name="Rectangle 271"/>
            <p:cNvSpPr>
              <a:spLocks noChangeArrowheads="1"/>
            </p:cNvSpPr>
            <p:nvPr/>
          </p:nvSpPr>
          <p:spPr bwMode="auto">
            <a:xfrm>
              <a:off x="3362" y="161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75" name="Rectangle 272"/>
            <p:cNvSpPr>
              <a:spLocks noChangeArrowheads="1"/>
            </p:cNvSpPr>
            <p:nvPr/>
          </p:nvSpPr>
          <p:spPr bwMode="auto">
            <a:xfrm>
              <a:off x="3217" y="161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76" name="Rectangle 273"/>
            <p:cNvSpPr>
              <a:spLocks noChangeArrowheads="1"/>
            </p:cNvSpPr>
            <p:nvPr/>
          </p:nvSpPr>
          <p:spPr bwMode="auto">
            <a:xfrm>
              <a:off x="3073" y="161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77" name="Rectangle 274"/>
            <p:cNvSpPr>
              <a:spLocks noChangeArrowheads="1"/>
            </p:cNvSpPr>
            <p:nvPr/>
          </p:nvSpPr>
          <p:spPr bwMode="auto">
            <a:xfrm>
              <a:off x="2926" y="1616"/>
              <a:ext cx="147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78" name="Line 275"/>
            <p:cNvSpPr>
              <a:spLocks noChangeShapeType="1"/>
            </p:cNvSpPr>
            <p:nvPr/>
          </p:nvSpPr>
          <p:spPr bwMode="auto">
            <a:xfrm>
              <a:off x="2926" y="1616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9" name="Line 276"/>
            <p:cNvSpPr>
              <a:spLocks noChangeShapeType="1"/>
            </p:cNvSpPr>
            <p:nvPr/>
          </p:nvSpPr>
          <p:spPr bwMode="auto">
            <a:xfrm>
              <a:off x="2926" y="1942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0" name="Line 277"/>
            <p:cNvSpPr>
              <a:spLocks noChangeShapeType="1"/>
            </p:cNvSpPr>
            <p:nvPr/>
          </p:nvSpPr>
          <p:spPr bwMode="auto">
            <a:xfrm>
              <a:off x="2926" y="1616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1" name="Line 278"/>
            <p:cNvSpPr>
              <a:spLocks noChangeShapeType="1"/>
            </p:cNvSpPr>
            <p:nvPr/>
          </p:nvSpPr>
          <p:spPr bwMode="auto">
            <a:xfrm>
              <a:off x="3073" y="161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2" name="Line 279"/>
            <p:cNvSpPr>
              <a:spLocks noChangeShapeType="1"/>
            </p:cNvSpPr>
            <p:nvPr/>
          </p:nvSpPr>
          <p:spPr bwMode="auto">
            <a:xfrm>
              <a:off x="3217" y="161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3" name="Line 280"/>
            <p:cNvSpPr>
              <a:spLocks noChangeShapeType="1"/>
            </p:cNvSpPr>
            <p:nvPr/>
          </p:nvSpPr>
          <p:spPr bwMode="auto">
            <a:xfrm>
              <a:off x="3362" y="161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4" name="Line 281"/>
            <p:cNvSpPr>
              <a:spLocks noChangeShapeType="1"/>
            </p:cNvSpPr>
            <p:nvPr/>
          </p:nvSpPr>
          <p:spPr bwMode="auto">
            <a:xfrm>
              <a:off x="3506" y="161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5" name="Line 282"/>
            <p:cNvSpPr>
              <a:spLocks noChangeShapeType="1"/>
            </p:cNvSpPr>
            <p:nvPr/>
          </p:nvSpPr>
          <p:spPr bwMode="auto">
            <a:xfrm>
              <a:off x="3651" y="1616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86" name="Text Box 283"/>
            <p:cNvSpPr txBox="1">
              <a:spLocks noChangeArrowheads="1"/>
            </p:cNvSpPr>
            <p:nvPr/>
          </p:nvSpPr>
          <p:spPr bwMode="auto">
            <a:xfrm>
              <a:off x="3152" y="162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1" name="Group 284"/>
          <p:cNvGrpSpPr>
            <a:grpSpLocks/>
          </p:cNvGrpSpPr>
          <p:nvPr/>
        </p:nvGrpSpPr>
        <p:grpSpPr bwMode="auto">
          <a:xfrm>
            <a:off x="3681413" y="2420938"/>
            <a:ext cx="458787" cy="531812"/>
            <a:chOff x="2818" y="1797"/>
            <a:chExt cx="289" cy="335"/>
          </a:xfrm>
        </p:grpSpPr>
        <p:sp>
          <p:nvSpPr>
            <p:cNvPr id="53765" name="Rectangle 285"/>
            <p:cNvSpPr>
              <a:spLocks noChangeArrowheads="1"/>
            </p:cNvSpPr>
            <p:nvPr/>
          </p:nvSpPr>
          <p:spPr bwMode="auto">
            <a:xfrm>
              <a:off x="2963" y="1797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66" name="Rectangle 286"/>
            <p:cNvSpPr>
              <a:spLocks noChangeArrowheads="1"/>
            </p:cNvSpPr>
            <p:nvPr/>
          </p:nvSpPr>
          <p:spPr bwMode="auto">
            <a:xfrm>
              <a:off x="2818" y="1797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67" name="Line 287"/>
            <p:cNvSpPr>
              <a:spLocks noChangeShapeType="1"/>
            </p:cNvSpPr>
            <p:nvPr/>
          </p:nvSpPr>
          <p:spPr bwMode="auto">
            <a:xfrm>
              <a:off x="2818" y="1797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8" name="Line 288"/>
            <p:cNvSpPr>
              <a:spLocks noChangeShapeType="1"/>
            </p:cNvSpPr>
            <p:nvPr/>
          </p:nvSpPr>
          <p:spPr bwMode="auto">
            <a:xfrm>
              <a:off x="2818" y="2123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9" name="Line 289"/>
            <p:cNvSpPr>
              <a:spLocks noChangeShapeType="1"/>
            </p:cNvSpPr>
            <p:nvPr/>
          </p:nvSpPr>
          <p:spPr bwMode="auto">
            <a:xfrm>
              <a:off x="2818" y="1797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0" name="Line 290"/>
            <p:cNvSpPr>
              <a:spLocks noChangeShapeType="1"/>
            </p:cNvSpPr>
            <p:nvPr/>
          </p:nvSpPr>
          <p:spPr bwMode="auto">
            <a:xfrm>
              <a:off x="2963" y="1797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1" name="Line 291"/>
            <p:cNvSpPr>
              <a:spLocks noChangeShapeType="1"/>
            </p:cNvSpPr>
            <p:nvPr/>
          </p:nvSpPr>
          <p:spPr bwMode="auto">
            <a:xfrm>
              <a:off x="3107" y="1797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72" name="Text Box 292"/>
            <p:cNvSpPr txBox="1">
              <a:spLocks noChangeArrowheads="1"/>
            </p:cNvSpPr>
            <p:nvPr/>
          </p:nvSpPr>
          <p:spPr bwMode="auto">
            <a:xfrm>
              <a:off x="2829" y="1805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2" name="Group 293"/>
          <p:cNvGrpSpPr>
            <a:grpSpLocks/>
          </p:cNvGrpSpPr>
          <p:nvPr/>
        </p:nvGrpSpPr>
        <p:grpSpPr bwMode="auto">
          <a:xfrm>
            <a:off x="468313" y="3213100"/>
            <a:ext cx="2293937" cy="519113"/>
            <a:chOff x="3061" y="1706"/>
            <a:chExt cx="1445" cy="327"/>
          </a:xfrm>
        </p:grpSpPr>
        <p:sp>
          <p:nvSpPr>
            <p:cNvPr id="53741" name="Rectangle 294"/>
            <p:cNvSpPr>
              <a:spLocks noChangeArrowheads="1"/>
            </p:cNvSpPr>
            <p:nvPr/>
          </p:nvSpPr>
          <p:spPr bwMode="auto">
            <a:xfrm>
              <a:off x="4073" y="170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2" name="Rectangle 295"/>
            <p:cNvSpPr>
              <a:spLocks noChangeArrowheads="1"/>
            </p:cNvSpPr>
            <p:nvPr/>
          </p:nvSpPr>
          <p:spPr bwMode="auto">
            <a:xfrm>
              <a:off x="4361" y="170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3" name="Rectangle 296"/>
            <p:cNvSpPr>
              <a:spLocks noChangeArrowheads="1"/>
            </p:cNvSpPr>
            <p:nvPr/>
          </p:nvSpPr>
          <p:spPr bwMode="auto">
            <a:xfrm>
              <a:off x="4217" y="170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4" name="Rectangle 297"/>
            <p:cNvSpPr>
              <a:spLocks noChangeArrowheads="1"/>
            </p:cNvSpPr>
            <p:nvPr/>
          </p:nvSpPr>
          <p:spPr bwMode="auto">
            <a:xfrm>
              <a:off x="3928" y="170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5" name="Rectangle 298"/>
            <p:cNvSpPr>
              <a:spLocks noChangeArrowheads="1"/>
            </p:cNvSpPr>
            <p:nvPr/>
          </p:nvSpPr>
          <p:spPr bwMode="auto">
            <a:xfrm>
              <a:off x="3784" y="170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6" name="Rectangle 299"/>
            <p:cNvSpPr>
              <a:spLocks noChangeArrowheads="1"/>
            </p:cNvSpPr>
            <p:nvPr/>
          </p:nvSpPr>
          <p:spPr bwMode="auto">
            <a:xfrm>
              <a:off x="3639" y="170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7" name="Rectangle 300"/>
            <p:cNvSpPr>
              <a:spLocks noChangeArrowheads="1"/>
            </p:cNvSpPr>
            <p:nvPr/>
          </p:nvSpPr>
          <p:spPr bwMode="auto">
            <a:xfrm>
              <a:off x="3495" y="170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8" name="Rectangle 301"/>
            <p:cNvSpPr>
              <a:spLocks noChangeArrowheads="1"/>
            </p:cNvSpPr>
            <p:nvPr/>
          </p:nvSpPr>
          <p:spPr bwMode="auto">
            <a:xfrm>
              <a:off x="3350" y="170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49" name="Rectangle 302"/>
            <p:cNvSpPr>
              <a:spLocks noChangeArrowheads="1"/>
            </p:cNvSpPr>
            <p:nvPr/>
          </p:nvSpPr>
          <p:spPr bwMode="auto">
            <a:xfrm>
              <a:off x="3206" y="1706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50" name="Rectangle 303"/>
            <p:cNvSpPr>
              <a:spLocks noChangeArrowheads="1"/>
            </p:cNvSpPr>
            <p:nvPr/>
          </p:nvSpPr>
          <p:spPr bwMode="auto">
            <a:xfrm>
              <a:off x="3061" y="1706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51" name="Line 304"/>
            <p:cNvSpPr>
              <a:spLocks noChangeShapeType="1"/>
            </p:cNvSpPr>
            <p:nvPr/>
          </p:nvSpPr>
          <p:spPr bwMode="auto">
            <a:xfrm>
              <a:off x="3061" y="1706"/>
              <a:ext cx="14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2" name="Line 305"/>
            <p:cNvSpPr>
              <a:spLocks noChangeShapeType="1"/>
            </p:cNvSpPr>
            <p:nvPr/>
          </p:nvSpPr>
          <p:spPr bwMode="auto">
            <a:xfrm>
              <a:off x="3061" y="2032"/>
              <a:ext cx="144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3" name="Line 306"/>
            <p:cNvSpPr>
              <a:spLocks noChangeShapeType="1"/>
            </p:cNvSpPr>
            <p:nvPr/>
          </p:nvSpPr>
          <p:spPr bwMode="auto">
            <a:xfrm>
              <a:off x="3061" y="1706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4" name="Line 307"/>
            <p:cNvSpPr>
              <a:spLocks noChangeShapeType="1"/>
            </p:cNvSpPr>
            <p:nvPr/>
          </p:nvSpPr>
          <p:spPr bwMode="auto">
            <a:xfrm>
              <a:off x="3206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5" name="Line 308"/>
            <p:cNvSpPr>
              <a:spLocks noChangeShapeType="1"/>
            </p:cNvSpPr>
            <p:nvPr/>
          </p:nvSpPr>
          <p:spPr bwMode="auto">
            <a:xfrm>
              <a:off x="3350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6" name="Line 309"/>
            <p:cNvSpPr>
              <a:spLocks noChangeShapeType="1"/>
            </p:cNvSpPr>
            <p:nvPr/>
          </p:nvSpPr>
          <p:spPr bwMode="auto">
            <a:xfrm>
              <a:off x="3495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7" name="Line 310"/>
            <p:cNvSpPr>
              <a:spLocks noChangeShapeType="1"/>
            </p:cNvSpPr>
            <p:nvPr/>
          </p:nvSpPr>
          <p:spPr bwMode="auto">
            <a:xfrm>
              <a:off x="3639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8" name="Line 311"/>
            <p:cNvSpPr>
              <a:spLocks noChangeShapeType="1"/>
            </p:cNvSpPr>
            <p:nvPr/>
          </p:nvSpPr>
          <p:spPr bwMode="auto">
            <a:xfrm>
              <a:off x="3784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59" name="Line 312"/>
            <p:cNvSpPr>
              <a:spLocks noChangeShapeType="1"/>
            </p:cNvSpPr>
            <p:nvPr/>
          </p:nvSpPr>
          <p:spPr bwMode="auto">
            <a:xfrm>
              <a:off x="3928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0" name="Line 313"/>
            <p:cNvSpPr>
              <a:spLocks noChangeShapeType="1"/>
            </p:cNvSpPr>
            <p:nvPr/>
          </p:nvSpPr>
          <p:spPr bwMode="auto">
            <a:xfrm>
              <a:off x="4073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1" name="Line 314"/>
            <p:cNvSpPr>
              <a:spLocks noChangeShapeType="1"/>
            </p:cNvSpPr>
            <p:nvPr/>
          </p:nvSpPr>
          <p:spPr bwMode="auto">
            <a:xfrm>
              <a:off x="4361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2" name="Line 315"/>
            <p:cNvSpPr>
              <a:spLocks noChangeShapeType="1"/>
            </p:cNvSpPr>
            <p:nvPr/>
          </p:nvSpPr>
          <p:spPr bwMode="auto">
            <a:xfrm>
              <a:off x="4506" y="1706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3" name="Line 316"/>
            <p:cNvSpPr>
              <a:spLocks noChangeShapeType="1"/>
            </p:cNvSpPr>
            <p:nvPr/>
          </p:nvSpPr>
          <p:spPr bwMode="auto">
            <a:xfrm>
              <a:off x="4217" y="1706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4" name="Text Box 317"/>
            <p:cNvSpPr txBox="1">
              <a:spLocks noChangeArrowheads="1"/>
            </p:cNvSpPr>
            <p:nvPr/>
          </p:nvSpPr>
          <p:spPr bwMode="auto">
            <a:xfrm>
              <a:off x="3658" y="170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13" name="Group 318"/>
          <p:cNvGrpSpPr>
            <a:grpSpLocks/>
          </p:cNvGrpSpPr>
          <p:nvPr/>
        </p:nvGrpSpPr>
        <p:grpSpPr bwMode="auto">
          <a:xfrm>
            <a:off x="2771775" y="3213100"/>
            <a:ext cx="1376363" cy="531813"/>
            <a:chOff x="3515" y="1933"/>
            <a:chExt cx="867" cy="335"/>
          </a:xfrm>
        </p:grpSpPr>
        <p:sp>
          <p:nvSpPr>
            <p:cNvPr id="53725" name="Rectangle 319"/>
            <p:cNvSpPr>
              <a:spLocks noChangeArrowheads="1"/>
            </p:cNvSpPr>
            <p:nvPr/>
          </p:nvSpPr>
          <p:spPr bwMode="auto">
            <a:xfrm>
              <a:off x="4237" y="1933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26" name="Rectangle 320"/>
            <p:cNvSpPr>
              <a:spLocks noChangeArrowheads="1"/>
            </p:cNvSpPr>
            <p:nvPr/>
          </p:nvSpPr>
          <p:spPr bwMode="auto">
            <a:xfrm>
              <a:off x="4093" y="1933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27" name="Rectangle 321"/>
            <p:cNvSpPr>
              <a:spLocks noChangeArrowheads="1"/>
            </p:cNvSpPr>
            <p:nvPr/>
          </p:nvSpPr>
          <p:spPr bwMode="auto">
            <a:xfrm>
              <a:off x="3948" y="1933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28" name="Rectangle 322"/>
            <p:cNvSpPr>
              <a:spLocks noChangeArrowheads="1"/>
            </p:cNvSpPr>
            <p:nvPr/>
          </p:nvSpPr>
          <p:spPr bwMode="auto">
            <a:xfrm>
              <a:off x="3804" y="1933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29" name="Rectangle 323"/>
            <p:cNvSpPr>
              <a:spLocks noChangeArrowheads="1"/>
            </p:cNvSpPr>
            <p:nvPr/>
          </p:nvSpPr>
          <p:spPr bwMode="auto">
            <a:xfrm>
              <a:off x="3659" y="1933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30" name="Rectangle 324"/>
            <p:cNvSpPr>
              <a:spLocks noChangeArrowheads="1"/>
            </p:cNvSpPr>
            <p:nvPr/>
          </p:nvSpPr>
          <p:spPr bwMode="auto">
            <a:xfrm>
              <a:off x="3515" y="1933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731" name="Line 325"/>
            <p:cNvSpPr>
              <a:spLocks noChangeShapeType="1"/>
            </p:cNvSpPr>
            <p:nvPr/>
          </p:nvSpPr>
          <p:spPr bwMode="auto">
            <a:xfrm>
              <a:off x="3515" y="1933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2" name="Line 326"/>
            <p:cNvSpPr>
              <a:spLocks noChangeShapeType="1"/>
            </p:cNvSpPr>
            <p:nvPr/>
          </p:nvSpPr>
          <p:spPr bwMode="auto">
            <a:xfrm>
              <a:off x="3515" y="2259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3" name="Line 327"/>
            <p:cNvSpPr>
              <a:spLocks noChangeShapeType="1"/>
            </p:cNvSpPr>
            <p:nvPr/>
          </p:nvSpPr>
          <p:spPr bwMode="auto">
            <a:xfrm>
              <a:off x="3515" y="1933"/>
              <a:ext cx="0" cy="3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4" name="Line 328"/>
            <p:cNvSpPr>
              <a:spLocks noChangeShapeType="1"/>
            </p:cNvSpPr>
            <p:nvPr/>
          </p:nvSpPr>
          <p:spPr bwMode="auto">
            <a:xfrm>
              <a:off x="3659" y="1933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5" name="Line 329"/>
            <p:cNvSpPr>
              <a:spLocks noChangeShapeType="1"/>
            </p:cNvSpPr>
            <p:nvPr/>
          </p:nvSpPr>
          <p:spPr bwMode="auto">
            <a:xfrm>
              <a:off x="3804" y="1933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6" name="Line 330"/>
            <p:cNvSpPr>
              <a:spLocks noChangeShapeType="1"/>
            </p:cNvSpPr>
            <p:nvPr/>
          </p:nvSpPr>
          <p:spPr bwMode="auto">
            <a:xfrm>
              <a:off x="3948" y="1933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7" name="Line 331"/>
            <p:cNvSpPr>
              <a:spLocks noChangeShapeType="1"/>
            </p:cNvSpPr>
            <p:nvPr/>
          </p:nvSpPr>
          <p:spPr bwMode="auto">
            <a:xfrm>
              <a:off x="4093" y="1933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8" name="Line 332"/>
            <p:cNvSpPr>
              <a:spLocks noChangeShapeType="1"/>
            </p:cNvSpPr>
            <p:nvPr/>
          </p:nvSpPr>
          <p:spPr bwMode="auto">
            <a:xfrm>
              <a:off x="4237" y="1933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39" name="Line 333"/>
            <p:cNvSpPr>
              <a:spLocks noChangeShapeType="1"/>
            </p:cNvSpPr>
            <p:nvPr/>
          </p:nvSpPr>
          <p:spPr bwMode="auto">
            <a:xfrm>
              <a:off x="4382" y="1933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40" name="Text Box 334"/>
            <p:cNvSpPr txBox="1">
              <a:spLocks noChangeArrowheads="1"/>
            </p:cNvSpPr>
            <p:nvPr/>
          </p:nvSpPr>
          <p:spPr bwMode="auto">
            <a:xfrm>
              <a:off x="3812" y="194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4" name="Group 335"/>
          <p:cNvGrpSpPr>
            <a:grpSpLocks/>
          </p:cNvGrpSpPr>
          <p:nvPr/>
        </p:nvGrpSpPr>
        <p:grpSpPr bwMode="auto">
          <a:xfrm>
            <a:off x="468313" y="2420938"/>
            <a:ext cx="3678237" cy="1323975"/>
            <a:chOff x="295" y="1298"/>
            <a:chExt cx="2317" cy="834"/>
          </a:xfrm>
        </p:grpSpPr>
        <p:grpSp>
          <p:nvGrpSpPr>
            <p:cNvPr id="53688" name="Group 336"/>
            <p:cNvGrpSpPr>
              <a:grpSpLocks/>
            </p:cNvGrpSpPr>
            <p:nvPr/>
          </p:nvGrpSpPr>
          <p:grpSpPr bwMode="auto">
            <a:xfrm>
              <a:off x="295" y="1298"/>
              <a:ext cx="434" cy="335"/>
              <a:chOff x="3036" y="1434"/>
              <a:chExt cx="434" cy="335"/>
            </a:xfrm>
          </p:grpSpPr>
          <p:sp>
            <p:nvSpPr>
              <p:cNvPr id="53718" name="Rectangle 337"/>
              <p:cNvSpPr>
                <a:spLocks noChangeArrowheads="1"/>
              </p:cNvSpPr>
              <p:nvPr/>
            </p:nvSpPr>
            <p:spPr bwMode="auto">
              <a:xfrm>
                <a:off x="3045" y="1443"/>
                <a:ext cx="421" cy="30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719" name="Line 338"/>
              <p:cNvSpPr>
                <a:spLocks noChangeShapeType="1"/>
              </p:cNvSpPr>
              <p:nvPr/>
            </p:nvSpPr>
            <p:spPr bwMode="auto">
              <a:xfrm>
                <a:off x="3036" y="1434"/>
                <a:ext cx="43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0" name="Line 339"/>
              <p:cNvSpPr>
                <a:spLocks noChangeShapeType="1"/>
              </p:cNvSpPr>
              <p:nvPr/>
            </p:nvSpPr>
            <p:spPr bwMode="auto">
              <a:xfrm>
                <a:off x="3036" y="1760"/>
                <a:ext cx="43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1" name="Line 340"/>
              <p:cNvSpPr>
                <a:spLocks noChangeShapeType="1"/>
              </p:cNvSpPr>
              <p:nvPr/>
            </p:nvSpPr>
            <p:spPr bwMode="auto">
              <a:xfrm>
                <a:off x="3036" y="1434"/>
                <a:ext cx="0" cy="3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2" name="Line 341"/>
              <p:cNvSpPr>
                <a:spLocks noChangeShapeType="1"/>
              </p:cNvSpPr>
              <p:nvPr/>
            </p:nvSpPr>
            <p:spPr bwMode="auto">
              <a:xfrm>
                <a:off x="3181" y="1434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3" name="Line 342"/>
              <p:cNvSpPr>
                <a:spLocks noChangeShapeType="1"/>
              </p:cNvSpPr>
              <p:nvPr/>
            </p:nvSpPr>
            <p:spPr bwMode="auto">
              <a:xfrm>
                <a:off x="3325" y="1434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4" name="Text Box 343"/>
              <p:cNvSpPr txBox="1">
                <a:spLocks noChangeArrowheads="1"/>
              </p:cNvSpPr>
              <p:nvPr/>
            </p:nvSpPr>
            <p:spPr bwMode="auto">
              <a:xfrm>
                <a:off x="3113" y="144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53689" name="Group 344"/>
            <p:cNvGrpSpPr>
              <a:grpSpLocks/>
            </p:cNvGrpSpPr>
            <p:nvPr/>
          </p:nvGrpSpPr>
          <p:grpSpPr bwMode="auto">
            <a:xfrm>
              <a:off x="1594" y="1298"/>
              <a:ext cx="1014" cy="335"/>
              <a:chOff x="1594" y="935"/>
              <a:chExt cx="1014" cy="335"/>
            </a:xfrm>
          </p:grpSpPr>
          <p:sp>
            <p:nvSpPr>
              <p:cNvPr id="53702" name="Rectangle 345"/>
              <p:cNvSpPr>
                <a:spLocks noChangeArrowheads="1"/>
              </p:cNvSpPr>
              <p:nvPr/>
            </p:nvSpPr>
            <p:spPr bwMode="auto">
              <a:xfrm>
                <a:off x="1598" y="944"/>
                <a:ext cx="1005" cy="30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703" name="Line 346"/>
              <p:cNvSpPr>
                <a:spLocks noChangeShapeType="1"/>
              </p:cNvSpPr>
              <p:nvPr/>
            </p:nvSpPr>
            <p:spPr bwMode="auto">
              <a:xfrm>
                <a:off x="1594" y="935"/>
                <a:ext cx="72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4" name="Line 347"/>
              <p:cNvSpPr>
                <a:spLocks noChangeShapeType="1"/>
              </p:cNvSpPr>
              <p:nvPr/>
            </p:nvSpPr>
            <p:spPr bwMode="auto">
              <a:xfrm>
                <a:off x="1594" y="1261"/>
                <a:ext cx="72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5" name="Line 348"/>
              <p:cNvSpPr>
                <a:spLocks noChangeShapeType="1"/>
              </p:cNvSpPr>
              <p:nvPr/>
            </p:nvSpPr>
            <p:spPr bwMode="auto">
              <a:xfrm>
                <a:off x="1594" y="935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6" name="Line 349"/>
              <p:cNvSpPr>
                <a:spLocks noChangeShapeType="1"/>
              </p:cNvSpPr>
              <p:nvPr/>
            </p:nvSpPr>
            <p:spPr bwMode="auto">
              <a:xfrm>
                <a:off x="1741" y="935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7" name="Line 350"/>
              <p:cNvSpPr>
                <a:spLocks noChangeShapeType="1"/>
              </p:cNvSpPr>
              <p:nvPr/>
            </p:nvSpPr>
            <p:spPr bwMode="auto">
              <a:xfrm>
                <a:off x="1885" y="935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8" name="Line 351"/>
              <p:cNvSpPr>
                <a:spLocks noChangeShapeType="1"/>
              </p:cNvSpPr>
              <p:nvPr/>
            </p:nvSpPr>
            <p:spPr bwMode="auto">
              <a:xfrm>
                <a:off x="2030" y="935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9" name="Line 352"/>
              <p:cNvSpPr>
                <a:spLocks noChangeShapeType="1"/>
              </p:cNvSpPr>
              <p:nvPr/>
            </p:nvSpPr>
            <p:spPr bwMode="auto">
              <a:xfrm>
                <a:off x="2174" y="935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0" name="Line 353"/>
              <p:cNvSpPr>
                <a:spLocks noChangeShapeType="1"/>
              </p:cNvSpPr>
              <p:nvPr/>
            </p:nvSpPr>
            <p:spPr bwMode="auto">
              <a:xfrm>
                <a:off x="2319" y="935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1" name="Text Box 354"/>
              <p:cNvSpPr txBox="1">
                <a:spLocks noChangeArrowheads="1"/>
              </p:cNvSpPr>
              <p:nvPr/>
            </p:nvSpPr>
            <p:spPr bwMode="auto">
              <a:xfrm>
                <a:off x="1820" y="943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3712" name="Line 355"/>
              <p:cNvSpPr>
                <a:spLocks noChangeShapeType="1"/>
              </p:cNvSpPr>
              <p:nvPr/>
            </p:nvSpPr>
            <p:spPr bwMode="auto">
              <a:xfrm>
                <a:off x="2319" y="935"/>
                <a:ext cx="2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3" name="Line 356"/>
              <p:cNvSpPr>
                <a:spLocks noChangeShapeType="1"/>
              </p:cNvSpPr>
              <p:nvPr/>
            </p:nvSpPr>
            <p:spPr bwMode="auto">
              <a:xfrm>
                <a:off x="2319" y="1261"/>
                <a:ext cx="2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4" name="Line 357"/>
              <p:cNvSpPr>
                <a:spLocks noChangeShapeType="1"/>
              </p:cNvSpPr>
              <p:nvPr/>
            </p:nvSpPr>
            <p:spPr bwMode="auto">
              <a:xfrm>
                <a:off x="2319" y="935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5" name="Line 358"/>
              <p:cNvSpPr>
                <a:spLocks noChangeShapeType="1"/>
              </p:cNvSpPr>
              <p:nvPr/>
            </p:nvSpPr>
            <p:spPr bwMode="auto">
              <a:xfrm>
                <a:off x="2464" y="935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6" name="Line 359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0" cy="3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7" name="Text Box 360"/>
              <p:cNvSpPr txBox="1">
                <a:spLocks noChangeArrowheads="1"/>
              </p:cNvSpPr>
              <p:nvPr/>
            </p:nvSpPr>
            <p:spPr bwMode="auto">
              <a:xfrm>
                <a:off x="2330" y="943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grpSp>
          <p:nvGrpSpPr>
            <p:cNvPr id="53690" name="Group 361"/>
            <p:cNvGrpSpPr>
              <a:grpSpLocks/>
            </p:cNvGrpSpPr>
            <p:nvPr/>
          </p:nvGrpSpPr>
          <p:grpSpPr bwMode="auto">
            <a:xfrm>
              <a:off x="1745" y="1797"/>
              <a:ext cx="867" cy="335"/>
              <a:chOff x="2880" y="1797"/>
              <a:chExt cx="867" cy="335"/>
            </a:xfrm>
          </p:grpSpPr>
          <p:sp>
            <p:nvSpPr>
              <p:cNvPr id="53691" name="Rectangle 362"/>
              <p:cNvSpPr>
                <a:spLocks noChangeArrowheads="1"/>
              </p:cNvSpPr>
              <p:nvPr/>
            </p:nvSpPr>
            <p:spPr bwMode="auto">
              <a:xfrm>
                <a:off x="2883" y="1805"/>
                <a:ext cx="859" cy="31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692" name="Line 363"/>
              <p:cNvSpPr>
                <a:spLocks noChangeShapeType="1"/>
              </p:cNvSpPr>
              <p:nvPr/>
            </p:nvSpPr>
            <p:spPr bwMode="auto">
              <a:xfrm>
                <a:off x="2880" y="1797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3" name="Line 364"/>
              <p:cNvSpPr>
                <a:spLocks noChangeShapeType="1"/>
              </p:cNvSpPr>
              <p:nvPr/>
            </p:nvSpPr>
            <p:spPr bwMode="auto">
              <a:xfrm>
                <a:off x="2880" y="2123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4" name="Line 365"/>
              <p:cNvSpPr>
                <a:spLocks noChangeShapeType="1"/>
              </p:cNvSpPr>
              <p:nvPr/>
            </p:nvSpPr>
            <p:spPr bwMode="auto">
              <a:xfrm>
                <a:off x="2880" y="1797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5" name="Line 366"/>
              <p:cNvSpPr>
                <a:spLocks noChangeShapeType="1"/>
              </p:cNvSpPr>
              <p:nvPr/>
            </p:nvSpPr>
            <p:spPr bwMode="auto">
              <a:xfrm>
                <a:off x="3024" y="179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6" name="Line 367"/>
              <p:cNvSpPr>
                <a:spLocks noChangeShapeType="1"/>
              </p:cNvSpPr>
              <p:nvPr/>
            </p:nvSpPr>
            <p:spPr bwMode="auto">
              <a:xfrm>
                <a:off x="3169" y="179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7" name="Line 368"/>
              <p:cNvSpPr>
                <a:spLocks noChangeShapeType="1"/>
              </p:cNvSpPr>
              <p:nvPr/>
            </p:nvSpPr>
            <p:spPr bwMode="auto">
              <a:xfrm>
                <a:off x="3313" y="179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8" name="Line 369"/>
              <p:cNvSpPr>
                <a:spLocks noChangeShapeType="1"/>
              </p:cNvSpPr>
              <p:nvPr/>
            </p:nvSpPr>
            <p:spPr bwMode="auto">
              <a:xfrm>
                <a:off x="3458" y="179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9" name="Line 370"/>
              <p:cNvSpPr>
                <a:spLocks noChangeShapeType="1"/>
              </p:cNvSpPr>
              <p:nvPr/>
            </p:nvSpPr>
            <p:spPr bwMode="auto">
              <a:xfrm>
                <a:off x="3602" y="1797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0" name="Line 371"/>
              <p:cNvSpPr>
                <a:spLocks noChangeShapeType="1"/>
              </p:cNvSpPr>
              <p:nvPr/>
            </p:nvSpPr>
            <p:spPr bwMode="auto">
              <a:xfrm>
                <a:off x="3747" y="1797"/>
                <a:ext cx="0" cy="32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1" name="Text Box 372"/>
              <p:cNvSpPr txBox="1">
                <a:spLocks noChangeArrowheads="1"/>
              </p:cNvSpPr>
              <p:nvPr/>
            </p:nvSpPr>
            <p:spPr bwMode="auto">
              <a:xfrm>
                <a:off x="3177" y="1805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53338" name="Group 498"/>
          <p:cNvGrpSpPr>
            <a:grpSpLocks/>
          </p:cNvGrpSpPr>
          <p:nvPr/>
        </p:nvGrpSpPr>
        <p:grpSpPr bwMode="auto">
          <a:xfrm>
            <a:off x="4429125" y="2420938"/>
            <a:ext cx="3671888" cy="517525"/>
            <a:chOff x="2790" y="1698"/>
            <a:chExt cx="2313" cy="326"/>
          </a:xfrm>
        </p:grpSpPr>
        <p:sp>
          <p:nvSpPr>
            <p:cNvPr id="53653" name="Rectangle 499"/>
            <p:cNvSpPr>
              <a:spLocks noChangeArrowheads="1"/>
            </p:cNvSpPr>
            <p:nvPr/>
          </p:nvSpPr>
          <p:spPr bwMode="auto">
            <a:xfrm>
              <a:off x="4958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4" name="Rectangle 500"/>
            <p:cNvSpPr>
              <a:spLocks noChangeArrowheads="1"/>
            </p:cNvSpPr>
            <p:nvPr/>
          </p:nvSpPr>
          <p:spPr bwMode="auto">
            <a:xfrm>
              <a:off x="4814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5" name="Rectangle 501"/>
            <p:cNvSpPr>
              <a:spLocks noChangeArrowheads="1"/>
            </p:cNvSpPr>
            <p:nvPr/>
          </p:nvSpPr>
          <p:spPr bwMode="auto">
            <a:xfrm>
              <a:off x="4669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6" name="Rectangle 502"/>
            <p:cNvSpPr>
              <a:spLocks noChangeArrowheads="1"/>
            </p:cNvSpPr>
            <p:nvPr/>
          </p:nvSpPr>
          <p:spPr bwMode="auto">
            <a:xfrm>
              <a:off x="4525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7" name="Rectangle 503"/>
            <p:cNvSpPr>
              <a:spLocks noChangeArrowheads="1"/>
            </p:cNvSpPr>
            <p:nvPr/>
          </p:nvSpPr>
          <p:spPr bwMode="auto">
            <a:xfrm>
              <a:off x="4380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8" name="Rectangle 504"/>
            <p:cNvSpPr>
              <a:spLocks noChangeArrowheads="1"/>
            </p:cNvSpPr>
            <p:nvPr/>
          </p:nvSpPr>
          <p:spPr bwMode="auto">
            <a:xfrm>
              <a:off x="4236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59" name="Rectangle 505"/>
            <p:cNvSpPr>
              <a:spLocks noChangeArrowheads="1"/>
            </p:cNvSpPr>
            <p:nvPr/>
          </p:nvSpPr>
          <p:spPr bwMode="auto">
            <a:xfrm>
              <a:off x="4091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0" name="Rectangle 506"/>
            <p:cNvSpPr>
              <a:spLocks noChangeArrowheads="1"/>
            </p:cNvSpPr>
            <p:nvPr/>
          </p:nvSpPr>
          <p:spPr bwMode="auto">
            <a:xfrm>
              <a:off x="3947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1" name="Rectangle 507"/>
            <p:cNvSpPr>
              <a:spLocks noChangeArrowheads="1"/>
            </p:cNvSpPr>
            <p:nvPr/>
          </p:nvSpPr>
          <p:spPr bwMode="auto">
            <a:xfrm>
              <a:off x="3802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2" name="Rectangle 508"/>
            <p:cNvSpPr>
              <a:spLocks noChangeArrowheads="1"/>
            </p:cNvSpPr>
            <p:nvPr/>
          </p:nvSpPr>
          <p:spPr bwMode="auto">
            <a:xfrm>
              <a:off x="3657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3" name="Rectangle 509"/>
            <p:cNvSpPr>
              <a:spLocks noChangeArrowheads="1"/>
            </p:cNvSpPr>
            <p:nvPr/>
          </p:nvSpPr>
          <p:spPr bwMode="auto">
            <a:xfrm>
              <a:off x="3513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4" name="Rectangle 510"/>
            <p:cNvSpPr>
              <a:spLocks noChangeArrowheads="1"/>
            </p:cNvSpPr>
            <p:nvPr/>
          </p:nvSpPr>
          <p:spPr bwMode="auto">
            <a:xfrm>
              <a:off x="3368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5" name="Rectangle 511"/>
            <p:cNvSpPr>
              <a:spLocks noChangeArrowheads="1"/>
            </p:cNvSpPr>
            <p:nvPr/>
          </p:nvSpPr>
          <p:spPr bwMode="auto">
            <a:xfrm>
              <a:off x="3224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6" name="Rectangle 512"/>
            <p:cNvSpPr>
              <a:spLocks noChangeArrowheads="1"/>
            </p:cNvSpPr>
            <p:nvPr/>
          </p:nvSpPr>
          <p:spPr bwMode="auto">
            <a:xfrm>
              <a:off x="3079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7" name="Rectangle 513"/>
            <p:cNvSpPr>
              <a:spLocks noChangeArrowheads="1"/>
            </p:cNvSpPr>
            <p:nvPr/>
          </p:nvSpPr>
          <p:spPr bwMode="auto">
            <a:xfrm>
              <a:off x="2935" y="1698"/>
              <a:ext cx="1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8" name="Rectangle 514"/>
            <p:cNvSpPr>
              <a:spLocks noChangeArrowheads="1"/>
            </p:cNvSpPr>
            <p:nvPr/>
          </p:nvSpPr>
          <p:spPr bwMode="auto">
            <a:xfrm>
              <a:off x="2790" y="1698"/>
              <a:ext cx="14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69" name="Line 515"/>
            <p:cNvSpPr>
              <a:spLocks noChangeShapeType="1"/>
            </p:cNvSpPr>
            <p:nvPr/>
          </p:nvSpPr>
          <p:spPr bwMode="auto">
            <a:xfrm>
              <a:off x="2790" y="1698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0" name="Line 516"/>
            <p:cNvSpPr>
              <a:spLocks noChangeShapeType="1"/>
            </p:cNvSpPr>
            <p:nvPr/>
          </p:nvSpPr>
          <p:spPr bwMode="auto">
            <a:xfrm>
              <a:off x="2790" y="2024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1" name="Line 517"/>
            <p:cNvSpPr>
              <a:spLocks noChangeShapeType="1"/>
            </p:cNvSpPr>
            <p:nvPr/>
          </p:nvSpPr>
          <p:spPr bwMode="auto">
            <a:xfrm>
              <a:off x="2790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2" name="Line 518"/>
            <p:cNvSpPr>
              <a:spLocks noChangeShapeType="1"/>
            </p:cNvSpPr>
            <p:nvPr/>
          </p:nvSpPr>
          <p:spPr bwMode="auto">
            <a:xfrm>
              <a:off x="293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3" name="Line 519"/>
            <p:cNvSpPr>
              <a:spLocks noChangeShapeType="1"/>
            </p:cNvSpPr>
            <p:nvPr/>
          </p:nvSpPr>
          <p:spPr bwMode="auto">
            <a:xfrm>
              <a:off x="307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4" name="Line 520"/>
            <p:cNvSpPr>
              <a:spLocks noChangeShapeType="1"/>
            </p:cNvSpPr>
            <p:nvPr/>
          </p:nvSpPr>
          <p:spPr bwMode="auto">
            <a:xfrm>
              <a:off x="322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5" name="Line 521"/>
            <p:cNvSpPr>
              <a:spLocks noChangeShapeType="1"/>
            </p:cNvSpPr>
            <p:nvPr/>
          </p:nvSpPr>
          <p:spPr bwMode="auto">
            <a:xfrm>
              <a:off x="336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6" name="Line 522"/>
            <p:cNvSpPr>
              <a:spLocks noChangeShapeType="1"/>
            </p:cNvSpPr>
            <p:nvPr/>
          </p:nvSpPr>
          <p:spPr bwMode="auto">
            <a:xfrm>
              <a:off x="3513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7" name="Line 523"/>
            <p:cNvSpPr>
              <a:spLocks noChangeShapeType="1"/>
            </p:cNvSpPr>
            <p:nvPr/>
          </p:nvSpPr>
          <p:spPr bwMode="auto">
            <a:xfrm>
              <a:off x="365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8" name="Line 524"/>
            <p:cNvSpPr>
              <a:spLocks noChangeShapeType="1"/>
            </p:cNvSpPr>
            <p:nvPr/>
          </p:nvSpPr>
          <p:spPr bwMode="auto">
            <a:xfrm>
              <a:off x="3802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79" name="Line 525"/>
            <p:cNvSpPr>
              <a:spLocks noChangeShapeType="1"/>
            </p:cNvSpPr>
            <p:nvPr/>
          </p:nvSpPr>
          <p:spPr bwMode="auto">
            <a:xfrm>
              <a:off x="394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0" name="Line 526"/>
            <p:cNvSpPr>
              <a:spLocks noChangeShapeType="1"/>
            </p:cNvSpPr>
            <p:nvPr/>
          </p:nvSpPr>
          <p:spPr bwMode="auto">
            <a:xfrm>
              <a:off x="4091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1" name="Line 527"/>
            <p:cNvSpPr>
              <a:spLocks noChangeShapeType="1"/>
            </p:cNvSpPr>
            <p:nvPr/>
          </p:nvSpPr>
          <p:spPr bwMode="auto">
            <a:xfrm>
              <a:off x="4236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2" name="Line 528"/>
            <p:cNvSpPr>
              <a:spLocks noChangeShapeType="1"/>
            </p:cNvSpPr>
            <p:nvPr/>
          </p:nvSpPr>
          <p:spPr bwMode="auto">
            <a:xfrm>
              <a:off x="4380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3" name="Line 529"/>
            <p:cNvSpPr>
              <a:spLocks noChangeShapeType="1"/>
            </p:cNvSpPr>
            <p:nvPr/>
          </p:nvSpPr>
          <p:spPr bwMode="auto">
            <a:xfrm>
              <a:off x="452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4" name="Line 530"/>
            <p:cNvSpPr>
              <a:spLocks noChangeShapeType="1"/>
            </p:cNvSpPr>
            <p:nvPr/>
          </p:nvSpPr>
          <p:spPr bwMode="auto">
            <a:xfrm>
              <a:off x="466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5" name="Line 531"/>
            <p:cNvSpPr>
              <a:spLocks noChangeShapeType="1"/>
            </p:cNvSpPr>
            <p:nvPr/>
          </p:nvSpPr>
          <p:spPr bwMode="auto">
            <a:xfrm>
              <a:off x="481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6" name="Line 532"/>
            <p:cNvSpPr>
              <a:spLocks noChangeShapeType="1"/>
            </p:cNvSpPr>
            <p:nvPr/>
          </p:nvSpPr>
          <p:spPr bwMode="auto">
            <a:xfrm>
              <a:off x="495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87" name="Line 533"/>
            <p:cNvSpPr>
              <a:spLocks noChangeShapeType="1"/>
            </p:cNvSpPr>
            <p:nvPr/>
          </p:nvSpPr>
          <p:spPr bwMode="auto">
            <a:xfrm>
              <a:off x="5103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34"/>
          <p:cNvGrpSpPr>
            <a:grpSpLocks/>
          </p:cNvGrpSpPr>
          <p:nvPr/>
        </p:nvGrpSpPr>
        <p:grpSpPr bwMode="auto">
          <a:xfrm>
            <a:off x="1154113" y="2420938"/>
            <a:ext cx="4649787" cy="531812"/>
            <a:chOff x="727" y="1298"/>
            <a:chExt cx="2929" cy="335"/>
          </a:xfrm>
        </p:grpSpPr>
        <p:grpSp>
          <p:nvGrpSpPr>
            <p:cNvPr id="53624" name="Group 535"/>
            <p:cNvGrpSpPr>
              <a:grpSpLocks/>
            </p:cNvGrpSpPr>
            <p:nvPr/>
          </p:nvGrpSpPr>
          <p:grpSpPr bwMode="auto">
            <a:xfrm>
              <a:off x="2789" y="1298"/>
              <a:ext cx="867" cy="335"/>
              <a:chOff x="3192" y="1570"/>
              <a:chExt cx="867" cy="335"/>
            </a:xfrm>
          </p:grpSpPr>
          <p:sp>
            <p:nvSpPr>
              <p:cNvPr id="53637" name="Rectangle 536"/>
              <p:cNvSpPr>
                <a:spLocks noChangeArrowheads="1"/>
              </p:cNvSpPr>
              <p:nvPr/>
            </p:nvSpPr>
            <p:spPr bwMode="auto">
              <a:xfrm>
                <a:off x="3914" y="1570"/>
                <a:ext cx="145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38" name="Rectangle 537"/>
              <p:cNvSpPr>
                <a:spLocks noChangeArrowheads="1"/>
              </p:cNvSpPr>
              <p:nvPr/>
            </p:nvSpPr>
            <p:spPr bwMode="auto">
              <a:xfrm>
                <a:off x="3770" y="1570"/>
                <a:ext cx="144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39" name="Rectangle 538"/>
              <p:cNvSpPr>
                <a:spLocks noChangeArrowheads="1"/>
              </p:cNvSpPr>
              <p:nvPr/>
            </p:nvSpPr>
            <p:spPr bwMode="auto">
              <a:xfrm>
                <a:off x="3625" y="1570"/>
                <a:ext cx="145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40" name="Rectangle 539"/>
              <p:cNvSpPr>
                <a:spLocks noChangeArrowheads="1"/>
              </p:cNvSpPr>
              <p:nvPr/>
            </p:nvSpPr>
            <p:spPr bwMode="auto">
              <a:xfrm>
                <a:off x="3481" y="1570"/>
                <a:ext cx="144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41" name="Rectangle 540"/>
              <p:cNvSpPr>
                <a:spLocks noChangeArrowheads="1"/>
              </p:cNvSpPr>
              <p:nvPr/>
            </p:nvSpPr>
            <p:spPr bwMode="auto">
              <a:xfrm>
                <a:off x="3336" y="1570"/>
                <a:ext cx="145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42" name="Rectangle 541"/>
              <p:cNvSpPr>
                <a:spLocks noChangeArrowheads="1"/>
              </p:cNvSpPr>
              <p:nvPr/>
            </p:nvSpPr>
            <p:spPr bwMode="auto">
              <a:xfrm>
                <a:off x="3192" y="1570"/>
                <a:ext cx="144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643" name="Line 542"/>
              <p:cNvSpPr>
                <a:spLocks noChangeShapeType="1"/>
              </p:cNvSpPr>
              <p:nvPr/>
            </p:nvSpPr>
            <p:spPr bwMode="auto">
              <a:xfrm>
                <a:off x="3192" y="1570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4" name="Line 543"/>
              <p:cNvSpPr>
                <a:spLocks noChangeShapeType="1"/>
              </p:cNvSpPr>
              <p:nvPr/>
            </p:nvSpPr>
            <p:spPr bwMode="auto">
              <a:xfrm>
                <a:off x="3192" y="1896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5" name="Line 544"/>
              <p:cNvSpPr>
                <a:spLocks noChangeShapeType="1"/>
              </p:cNvSpPr>
              <p:nvPr/>
            </p:nvSpPr>
            <p:spPr bwMode="auto">
              <a:xfrm>
                <a:off x="3192" y="1570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6" name="Line 545"/>
              <p:cNvSpPr>
                <a:spLocks noChangeShapeType="1"/>
              </p:cNvSpPr>
              <p:nvPr/>
            </p:nvSpPr>
            <p:spPr bwMode="auto">
              <a:xfrm>
                <a:off x="3336" y="157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7" name="Line 546"/>
              <p:cNvSpPr>
                <a:spLocks noChangeShapeType="1"/>
              </p:cNvSpPr>
              <p:nvPr/>
            </p:nvSpPr>
            <p:spPr bwMode="auto">
              <a:xfrm>
                <a:off x="3481" y="157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8" name="Line 547"/>
              <p:cNvSpPr>
                <a:spLocks noChangeShapeType="1"/>
              </p:cNvSpPr>
              <p:nvPr/>
            </p:nvSpPr>
            <p:spPr bwMode="auto">
              <a:xfrm>
                <a:off x="3625" y="157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9" name="Line 548"/>
              <p:cNvSpPr>
                <a:spLocks noChangeShapeType="1"/>
              </p:cNvSpPr>
              <p:nvPr/>
            </p:nvSpPr>
            <p:spPr bwMode="auto">
              <a:xfrm>
                <a:off x="3770" y="157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0" name="Line 549"/>
              <p:cNvSpPr>
                <a:spLocks noChangeShapeType="1"/>
              </p:cNvSpPr>
              <p:nvPr/>
            </p:nvSpPr>
            <p:spPr bwMode="auto">
              <a:xfrm>
                <a:off x="3914" y="157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1" name="Line 550"/>
              <p:cNvSpPr>
                <a:spLocks noChangeShapeType="1"/>
              </p:cNvSpPr>
              <p:nvPr/>
            </p:nvSpPr>
            <p:spPr bwMode="auto">
              <a:xfrm>
                <a:off x="4059" y="1570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2" name="Text Box 551"/>
              <p:cNvSpPr txBox="1">
                <a:spLocks noChangeArrowheads="1"/>
              </p:cNvSpPr>
              <p:nvPr/>
            </p:nvSpPr>
            <p:spPr bwMode="auto">
              <a:xfrm>
                <a:off x="3510" y="1578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53625" name="Group 552"/>
            <p:cNvGrpSpPr>
              <a:grpSpLocks/>
            </p:cNvGrpSpPr>
            <p:nvPr/>
          </p:nvGrpSpPr>
          <p:grpSpPr bwMode="auto">
            <a:xfrm>
              <a:off x="727" y="1298"/>
              <a:ext cx="867" cy="335"/>
              <a:chOff x="2966" y="1780"/>
              <a:chExt cx="867" cy="335"/>
            </a:xfrm>
          </p:grpSpPr>
          <p:sp>
            <p:nvSpPr>
              <p:cNvPr id="53626" name="Rectangle 553"/>
              <p:cNvSpPr>
                <a:spLocks noChangeArrowheads="1"/>
              </p:cNvSpPr>
              <p:nvPr/>
            </p:nvSpPr>
            <p:spPr bwMode="auto">
              <a:xfrm>
                <a:off x="2971" y="1781"/>
                <a:ext cx="859" cy="3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627" name="Line 554"/>
              <p:cNvSpPr>
                <a:spLocks noChangeShapeType="1"/>
              </p:cNvSpPr>
              <p:nvPr/>
            </p:nvSpPr>
            <p:spPr bwMode="auto">
              <a:xfrm>
                <a:off x="2966" y="1780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8" name="Line 555"/>
              <p:cNvSpPr>
                <a:spLocks noChangeShapeType="1"/>
              </p:cNvSpPr>
              <p:nvPr/>
            </p:nvSpPr>
            <p:spPr bwMode="auto">
              <a:xfrm>
                <a:off x="2966" y="2106"/>
                <a:ext cx="86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9" name="Line 556"/>
              <p:cNvSpPr>
                <a:spLocks noChangeShapeType="1"/>
              </p:cNvSpPr>
              <p:nvPr/>
            </p:nvSpPr>
            <p:spPr bwMode="auto">
              <a:xfrm>
                <a:off x="2966" y="1780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0" name="Line 557"/>
              <p:cNvSpPr>
                <a:spLocks noChangeShapeType="1"/>
              </p:cNvSpPr>
              <p:nvPr/>
            </p:nvSpPr>
            <p:spPr bwMode="auto">
              <a:xfrm>
                <a:off x="3110" y="178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1" name="Line 558"/>
              <p:cNvSpPr>
                <a:spLocks noChangeShapeType="1"/>
              </p:cNvSpPr>
              <p:nvPr/>
            </p:nvSpPr>
            <p:spPr bwMode="auto">
              <a:xfrm>
                <a:off x="3255" y="178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2" name="Line 559"/>
              <p:cNvSpPr>
                <a:spLocks noChangeShapeType="1"/>
              </p:cNvSpPr>
              <p:nvPr/>
            </p:nvSpPr>
            <p:spPr bwMode="auto">
              <a:xfrm>
                <a:off x="3399" y="178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3" name="Line 560"/>
              <p:cNvSpPr>
                <a:spLocks noChangeShapeType="1"/>
              </p:cNvSpPr>
              <p:nvPr/>
            </p:nvSpPr>
            <p:spPr bwMode="auto">
              <a:xfrm>
                <a:off x="3544" y="178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4" name="Line 561"/>
              <p:cNvSpPr>
                <a:spLocks noChangeShapeType="1"/>
              </p:cNvSpPr>
              <p:nvPr/>
            </p:nvSpPr>
            <p:spPr bwMode="auto">
              <a:xfrm>
                <a:off x="3688" y="1780"/>
                <a:ext cx="0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5" name="Line 562"/>
              <p:cNvSpPr>
                <a:spLocks noChangeShapeType="1"/>
              </p:cNvSpPr>
              <p:nvPr/>
            </p:nvSpPr>
            <p:spPr bwMode="auto">
              <a:xfrm>
                <a:off x="3833" y="1780"/>
                <a:ext cx="0" cy="3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6" name="Text Box 563"/>
              <p:cNvSpPr txBox="1">
                <a:spLocks noChangeArrowheads="1"/>
              </p:cNvSpPr>
              <p:nvPr/>
            </p:nvSpPr>
            <p:spPr bwMode="auto">
              <a:xfrm>
                <a:off x="3284" y="1788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kumimoji="1" lang="en-US" altLang="zh-TW" sz="280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22" name="Group 564"/>
          <p:cNvGrpSpPr>
            <a:grpSpLocks/>
          </p:cNvGrpSpPr>
          <p:nvPr/>
        </p:nvGrpSpPr>
        <p:grpSpPr bwMode="auto">
          <a:xfrm>
            <a:off x="468313" y="2420938"/>
            <a:ext cx="3671887" cy="517525"/>
            <a:chOff x="2790" y="1698"/>
            <a:chExt cx="2313" cy="326"/>
          </a:xfrm>
        </p:grpSpPr>
        <p:sp>
          <p:nvSpPr>
            <p:cNvPr id="53589" name="Rectangle 565"/>
            <p:cNvSpPr>
              <a:spLocks noChangeArrowheads="1"/>
            </p:cNvSpPr>
            <p:nvPr/>
          </p:nvSpPr>
          <p:spPr bwMode="auto">
            <a:xfrm>
              <a:off x="495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0" name="Rectangle 566"/>
            <p:cNvSpPr>
              <a:spLocks noChangeArrowheads="1"/>
            </p:cNvSpPr>
            <p:nvPr/>
          </p:nvSpPr>
          <p:spPr bwMode="auto">
            <a:xfrm>
              <a:off x="481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1" name="Rectangle 567"/>
            <p:cNvSpPr>
              <a:spLocks noChangeArrowheads="1"/>
            </p:cNvSpPr>
            <p:nvPr/>
          </p:nvSpPr>
          <p:spPr bwMode="auto">
            <a:xfrm>
              <a:off x="466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2" name="Rectangle 568"/>
            <p:cNvSpPr>
              <a:spLocks noChangeArrowheads="1"/>
            </p:cNvSpPr>
            <p:nvPr/>
          </p:nvSpPr>
          <p:spPr bwMode="auto">
            <a:xfrm>
              <a:off x="452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3" name="Rectangle 569"/>
            <p:cNvSpPr>
              <a:spLocks noChangeArrowheads="1"/>
            </p:cNvSpPr>
            <p:nvPr/>
          </p:nvSpPr>
          <p:spPr bwMode="auto">
            <a:xfrm>
              <a:off x="438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4" name="Rectangle 570"/>
            <p:cNvSpPr>
              <a:spLocks noChangeArrowheads="1"/>
            </p:cNvSpPr>
            <p:nvPr/>
          </p:nvSpPr>
          <p:spPr bwMode="auto">
            <a:xfrm>
              <a:off x="4236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5" name="Rectangle 571"/>
            <p:cNvSpPr>
              <a:spLocks noChangeArrowheads="1"/>
            </p:cNvSpPr>
            <p:nvPr/>
          </p:nvSpPr>
          <p:spPr bwMode="auto">
            <a:xfrm>
              <a:off x="4091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6" name="Rectangle 572"/>
            <p:cNvSpPr>
              <a:spLocks noChangeArrowheads="1"/>
            </p:cNvSpPr>
            <p:nvPr/>
          </p:nvSpPr>
          <p:spPr bwMode="auto">
            <a:xfrm>
              <a:off x="3947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7" name="Rectangle 573"/>
            <p:cNvSpPr>
              <a:spLocks noChangeArrowheads="1"/>
            </p:cNvSpPr>
            <p:nvPr/>
          </p:nvSpPr>
          <p:spPr bwMode="auto">
            <a:xfrm>
              <a:off x="3802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8" name="Rectangle 574"/>
            <p:cNvSpPr>
              <a:spLocks noChangeArrowheads="1"/>
            </p:cNvSpPr>
            <p:nvPr/>
          </p:nvSpPr>
          <p:spPr bwMode="auto">
            <a:xfrm>
              <a:off x="3657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99" name="Rectangle 575"/>
            <p:cNvSpPr>
              <a:spLocks noChangeArrowheads="1"/>
            </p:cNvSpPr>
            <p:nvPr/>
          </p:nvSpPr>
          <p:spPr bwMode="auto">
            <a:xfrm>
              <a:off x="3513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0" name="Rectangle 576"/>
            <p:cNvSpPr>
              <a:spLocks noChangeArrowheads="1"/>
            </p:cNvSpPr>
            <p:nvPr/>
          </p:nvSpPr>
          <p:spPr bwMode="auto">
            <a:xfrm>
              <a:off x="336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1" name="Rectangle 577"/>
            <p:cNvSpPr>
              <a:spLocks noChangeArrowheads="1"/>
            </p:cNvSpPr>
            <p:nvPr/>
          </p:nvSpPr>
          <p:spPr bwMode="auto">
            <a:xfrm>
              <a:off x="322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2" name="Rectangle 578"/>
            <p:cNvSpPr>
              <a:spLocks noChangeArrowheads="1"/>
            </p:cNvSpPr>
            <p:nvPr/>
          </p:nvSpPr>
          <p:spPr bwMode="auto">
            <a:xfrm>
              <a:off x="307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3" name="Rectangle 579"/>
            <p:cNvSpPr>
              <a:spLocks noChangeArrowheads="1"/>
            </p:cNvSpPr>
            <p:nvPr/>
          </p:nvSpPr>
          <p:spPr bwMode="auto">
            <a:xfrm>
              <a:off x="293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4" name="Rectangle 580"/>
            <p:cNvSpPr>
              <a:spLocks noChangeArrowheads="1"/>
            </p:cNvSpPr>
            <p:nvPr/>
          </p:nvSpPr>
          <p:spPr bwMode="auto">
            <a:xfrm>
              <a:off x="279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605" name="Line 581"/>
            <p:cNvSpPr>
              <a:spLocks noChangeShapeType="1"/>
            </p:cNvSpPr>
            <p:nvPr/>
          </p:nvSpPr>
          <p:spPr bwMode="auto">
            <a:xfrm>
              <a:off x="2790" y="1698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6" name="Line 582"/>
            <p:cNvSpPr>
              <a:spLocks noChangeShapeType="1"/>
            </p:cNvSpPr>
            <p:nvPr/>
          </p:nvSpPr>
          <p:spPr bwMode="auto">
            <a:xfrm>
              <a:off x="2790" y="2024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7" name="Line 583"/>
            <p:cNvSpPr>
              <a:spLocks noChangeShapeType="1"/>
            </p:cNvSpPr>
            <p:nvPr/>
          </p:nvSpPr>
          <p:spPr bwMode="auto">
            <a:xfrm>
              <a:off x="2790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8" name="Line 584"/>
            <p:cNvSpPr>
              <a:spLocks noChangeShapeType="1"/>
            </p:cNvSpPr>
            <p:nvPr/>
          </p:nvSpPr>
          <p:spPr bwMode="auto">
            <a:xfrm>
              <a:off x="293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09" name="Line 585"/>
            <p:cNvSpPr>
              <a:spLocks noChangeShapeType="1"/>
            </p:cNvSpPr>
            <p:nvPr/>
          </p:nvSpPr>
          <p:spPr bwMode="auto">
            <a:xfrm>
              <a:off x="307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0" name="Line 586"/>
            <p:cNvSpPr>
              <a:spLocks noChangeShapeType="1"/>
            </p:cNvSpPr>
            <p:nvPr/>
          </p:nvSpPr>
          <p:spPr bwMode="auto">
            <a:xfrm>
              <a:off x="322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1" name="Line 587"/>
            <p:cNvSpPr>
              <a:spLocks noChangeShapeType="1"/>
            </p:cNvSpPr>
            <p:nvPr/>
          </p:nvSpPr>
          <p:spPr bwMode="auto">
            <a:xfrm>
              <a:off x="336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2" name="Line 588"/>
            <p:cNvSpPr>
              <a:spLocks noChangeShapeType="1"/>
            </p:cNvSpPr>
            <p:nvPr/>
          </p:nvSpPr>
          <p:spPr bwMode="auto">
            <a:xfrm>
              <a:off x="3513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3" name="Line 589"/>
            <p:cNvSpPr>
              <a:spLocks noChangeShapeType="1"/>
            </p:cNvSpPr>
            <p:nvPr/>
          </p:nvSpPr>
          <p:spPr bwMode="auto">
            <a:xfrm>
              <a:off x="365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4" name="Line 590"/>
            <p:cNvSpPr>
              <a:spLocks noChangeShapeType="1"/>
            </p:cNvSpPr>
            <p:nvPr/>
          </p:nvSpPr>
          <p:spPr bwMode="auto">
            <a:xfrm>
              <a:off x="3802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5" name="Line 591"/>
            <p:cNvSpPr>
              <a:spLocks noChangeShapeType="1"/>
            </p:cNvSpPr>
            <p:nvPr/>
          </p:nvSpPr>
          <p:spPr bwMode="auto">
            <a:xfrm>
              <a:off x="394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6" name="Line 592"/>
            <p:cNvSpPr>
              <a:spLocks noChangeShapeType="1"/>
            </p:cNvSpPr>
            <p:nvPr/>
          </p:nvSpPr>
          <p:spPr bwMode="auto">
            <a:xfrm>
              <a:off x="4091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7" name="Line 593"/>
            <p:cNvSpPr>
              <a:spLocks noChangeShapeType="1"/>
            </p:cNvSpPr>
            <p:nvPr/>
          </p:nvSpPr>
          <p:spPr bwMode="auto">
            <a:xfrm>
              <a:off x="4236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8" name="Line 594"/>
            <p:cNvSpPr>
              <a:spLocks noChangeShapeType="1"/>
            </p:cNvSpPr>
            <p:nvPr/>
          </p:nvSpPr>
          <p:spPr bwMode="auto">
            <a:xfrm>
              <a:off x="4380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19" name="Line 595"/>
            <p:cNvSpPr>
              <a:spLocks noChangeShapeType="1"/>
            </p:cNvSpPr>
            <p:nvPr/>
          </p:nvSpPr>
          <p:spPr bwMode="auto">
            <a:xfrm>
              <a:off x="452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0" name="Line 596"/>
            <p:cNvSpPr>
              <a:spLocks noChangeShapeType="1"/>
            </p:cNvSpPr>
            <p:nvPr/>
          </p:nvSpPr>
          <p:spPr bwMode="auto">
            <a:xfrm>
              <a:off x="466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1" name="Line 597"/>
            <p:cNvSpPr>
              <a:spLocks noChangeShapeType="1"/>
            </p:cNvSpPr>
            <p:nvPr/>
          </p:nvSpPr>
          <p:spPr bwMode="auto">
            <a:xfrm>
              <a:off x="481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2" name="Line 598"/>
            <p:cNvSpPr>
              <a:spLocks noChangeShapeType="1"/>
            </p:cNvSpPr>
            <p:nvPr/>
          </p:nvSpPr>
          <p:spPr bwMode="auto">
            <a:xfrm>
              <a:off x="495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23" name="Line 599"/>
            <p:cNvSpPr>
              <a:spLocks noChangeShapeType="1"/>
            </p:cNvSpPr>
            <p:nvPr/>
          </p:nvSpPr>
          <p:spPr bwMode="auto">
            <a:xfrm>
              <a:off x="5103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341" name="Group 636"/>
          <p:cNvGrpSpPr>
            <a:grpSpLocks/>
          </p:cNvGrpSpPr>
          <p:nvPr/>
        </p:nvGrpSpPr>
        <p:grpSpPr bwMode="auto">
          <a:xfrm>
            <a:off x="0" y="5430836"/>
            <a:ext cx="4284663" cy="315914"/>
            <a:chOff x="249" y="3422"/>
            <a:chExt cx="2080" cy="326"/>
          </a:xfrm>
        </p:grpSpPr>
        <p:grpSp>
          <p:nvGrpSpPr>
            <p:cNvPr id="53583" name="Group 637"/>
            <p:cNvGrpSpPr>
              <a:grpSpLocks/>
            </p:cNvGrpSpPr>
            <p:nvPr/>
          </p:nvGrpSpPr>
          <p:grpSpPr bwMode="auto">
            <a:xfrm>
              <a:off x="249" y="3422"/>
              <a:ext cx="950" cy="326"/>
              <a:chOff x="3243" y="3005"/>
              <a:chExt cx="950" cy="326"/>
            </a:xfrm>
          </p:grpSpPr>
          <p:sp>
            <p:nvSpPr>
              <p:cNvPr id="53587" name="Rectangle 638"/>
              <p:cNvSpPr>
                <a:spLocks noChangeArrowheads="1"/>
              </p:cNvSpPr>
              <p:nvPr/>
            </p:nvSpPr>
            <p:spPr bwMode="auto">
              <a:xfrm>
                <a:off x="3243" y="3005"/>
                <a:ext cx="145" cy="3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588" name="Text Box 639"/>
              <p:cNvSpPr txBox="1">
                <a:spLocks noChangeArrowheads="1"/>
              </p:cNvSpPr>
              <p:nvPr/>
            </p:nvSpPr>
            <p:spPr bwMode="auto">
              <a:xfrm>
                <a:off x="3389" y="3054"/>
                <a:ext cx="8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TW" sz="1800"/>
                  <a:t>: free page</a:t>
                </a:r>
              </a:p>
            </p:txBody>
          </p:sp>
        </p:grpSp>
        <p:grpSp>
          <p:nvGrpSpPr>
            <p:cNvPr id="53584" name="Group 640"/>
            <p:cNvGrpSpPr>
              <a:grpSpLocks/>
            </p:cNvGrpSpPr>
            <p:nvPr/>
          </p:nvGrpSpPr>
          <p:grpSpPr bwMode="auto">
            <a:xfrm>
              <a:off x="1292" y="3422"/>
              <a:ext cx="1037" cy="326"/>
              <a:chOff x="4171" y="3013"/>
              <a:chExt cx="1037" cy="326"/>
            </a:xfrm>
          </p:grpSpPr>
          <p:sp>
            <p:nvSpPr>
              <p:cNvPr id="53585" name="Rectangle 641"/>
              <p:cNvSpPr>
                <a:spLocks noChangeArrowheads="1"/>
              </p:cNvSpPr>
              <p:nvPr/>
            </p:nvSpPr>
            <p:spPr bwMode="auto">
              <a:xfrm>
                <a:off x="4171" y="3013"/>
                <a:ext cx="145" cy="32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586" name="Text Box 642"/>
              <p:cNvSpPr txBox="1">
                <a:spLocks noChangeArrowheads="1"/>
              </p:cNvSpPr>
              <p:nvPr/>
            </p:nvSpPr>
            <p:spPr bwMode="auto">
              <a:xfrm>
                <a:off x="4332" y="3059"/>
                <a:ext cx="8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TW" sz="1800"/>
                  <a:t>: dead page</a:t>
                </a:r>
              </a:p>
            </p:txBody>
          </p:sp>
        </p:grpSp>
      </p:grpSp>
      <p:grpSp>
        <p:nvGrpSpPr>
          <p:cNvPr id="53342" name="Group 643"/>
          <p:cNvGrpSpPr>
            <a:grpSpLocks/>
          </p:cNvGrpSpPr>
          <p:nvPr/>
        </p:nvGrpSpPr>
        <p:grpSpPr bwMode="auto">
          <a:xfrm>
            <a:off x="4643438" y="5037137"/>
            <a:ext cx="2979737" cy="709613"/>
            <a:chOff x="3198" y="3059"/>
            <a:chExt cx="1877" cy="734"/>
          </a:xfrm>
        </p:grpSpPr>
        <p:grpSp>
          <p:nvGrpSpPr>
            <p:cNvPr id="53577" name="Group 644"/>
            <p:cNvGrpSpPr>
              <a:grpSpLocks/>
            </p:cNvGrpSpPr>
            <p:nvPr/>
          </p:nvGrpSpPr>
          <p:grpSpPr bwMode="auto">
            <a:xfrm>
              <a:off x="3198" y="3059"/>
              <a:ext cx="1798" cy="326"/>
              <a:chOff x="3243" y="3512"/>
              <a:chExt cx="1798" cy="326"/>
            </a:xfrm>
          </p:grpSpPr>
          <p:sp>
            <p:nvSpPr>
              <p:cNvPr id="53581" name="Rectangle 645"/>
              <p:cNvSpPr>
                <a:spLocks noChangeArrowheads="1"/>
              </p:cNvSpPr>
              <p:nvPr/>
            </p:nvSpPr>
            <p:spPr bwMode="auto">
              <a:xfrm>
                <a:off x="3243" y="3512"/>
                <a:ext cx="145" cy="326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582" name="Text Box 646"/>
              <p:cNvSpPr txBox="1">
                <a:spLocks noChangeArrowheads="1"/>
              </p:cNvSpPr>
              <p:nvPr/>
            </p:nvSpPr>
            <p:spPr bwMode="auto">
              <a:xfrm>
                <a:off x="3389" y="3553"/>
                <a:ext cx="1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TW" sz="1800" dirty="0"/>
                  <a:t>: page contains hot data</a:t>
                </a:r>
              </a:p>
            </p:txBody>
          </p:sp>
        </p:grpSp>
        <p:grpSp>
          <p:nvGrpSpPr>
            <p:cNvPr id="53578" name="Group 647"/>
            <p:cNvGrpSpPr>
              <a:grpSpLocks/>
            </p:cNvGrpSpPr>
            <p:nvPr/>
          </p:nvGrpSpPr>
          <p:grpSpPr bwMode="auto">
            <a:xfrm>
              <a:off x="3198" y="3467"/>
              <a:ext cx="1877" cy="326"/>
              <a:chOff x="3787" y="3339"/>
              <a:chExt cx="1877" cy="326"/>
            </a:xfrm>
          </p:grpSpPr>
          <p:sp>
            <p:nvSpPr>
              <p:cNvPr id="53579" name="Rectangle 648"/>
              <p:cNvSpPr>
                <a:spLocks noChangeArrowheads="1"/>
              </p:cNvSpPr>
              <p:nvPr/>
            </p:nvSpPr>
            <p:spPr bwMode="auto">
              <a:xfrm>
                <a:off x="3787" y="3339"/>
                <a:ext cx="144" cy="326"/>
              </a:xfrm>
              <a:prstGeom prst="rect">
                <a:avLst/>
              </a:prstGeom>
              <a:gradFill rotWithShape="0">
                <a:gsLst>
                  <a:gs pos="0">
                    <a:srgbClr val="002F76"/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spcBef>
                    <a:spcPct val="45000"/>
                  </a:spcBef>
                  <a:buClr>
                    <a:schemeClr val="accent2"/>
                  </a:buClr>
                </a:pPr>
                <a:endParaRPr lang="zh-TW" altLang="zh-TW"/>
              </a:p>
            </p:txBody>
          </p:sp>
          <p:sp>
            <p:nvSpPr>
              <p:cNvPr id="53580" name="Text Box 649"/>
              <p:cNvSpPr txBox="1">
                <a:spLocks noChangeArrowheads="1"/>
              </p:cNvSpPr>
              <p:nvPr/>
            </p:nvSpPr>
            <p:spPr bwMode="auto">
              <a:xfrm>
                <a:off x="3948" y="3385"/>
                <a:ext cx="17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kumimoji="1" lang="en-US" altLang="zh-TW" sz="1800"/>
                  <a:t>: page contains cold data</a:t>
                </a:r>
              </a:p>
            </p:txBody>
          </p:sp>
        </p:grpSp>
      </p:grpSp>
      <p:sp>
        <p:nvSpPr>
          <p:cNvPr id="53343" name="Line 688"/>
          <p:cNvSpPr>
            <a:spLocks noChangeShapeType="1"/>
          </p:cNvSpPr>
          <p:nvPr/>
        </p:nvSpPr>
        <p:spPr bwMode="auto">
          <a:xfrm>
            <a:off x="179388" y="4005263"/>
            <a:ext cx="8424862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344" name="Group 176"/>
          <p:cNvGrpSpPr>
            <a:grpSpLocks/>
          </p:cNvGrpSpPr>
          <p:nvPr/>
        </p:nvGrpSpPr>
        <p:grpSpPr bwMode="auto">
          <a:xfrm>
            <a:off x="5076825" y="3213100"/>
            <a:ext cx="1150938" cy="531813"/>
            <a:chOff x="1747" y="2424"/>
            <a:chExt cx="725" cy="335"/>
          </a:xfrm>
        </p:grpSpPr>
        <p:sp>
          <p:nvSpPr>
            <p:cNvPr id="53563" name="Rectangle 177"/>
            <p:cNvSpPr>
              <a:spLocks noChangeArrowheads="1"/>
            </p:cNvSpPr>
            <p:nvPr/>
          </p:nvSpPr>
          <p:spPr bwMode="auto">
            <a:xfrm>
              <a:off x="2327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64" name="Rectangle 178"/>
            <p:cNvSpPr>
              <a:spLocks noChangeArrowheads="1"/>
            </p:cNvSpPr>
            <p:nvPr/>
          </p:nvSpPr>
          <p:spPr bwMode="auto">
            <a:xfrm>
              <a:off x="2183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65" name="Rectangle 179"/>
            <p:cNvSpPr>
              <a:spLocks noChangeArrowheads="1"/>
            </p:cNvSpPr>
            <p:nvPr/>
          </p:nvSpPr>
          <p:spPr bwMode="auto">
            <a:xfrm>
              <a:off x="203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66" name="Rectangle 180"/>
            <p:cNvSpPr>
              <a:spLocks noChangeArrowheads="1"/>
            </p:cNvSpPr>
            <p:nvPr/>
          </p:nvSpPr>
          <p:spPr bwMode="auto">
            <a:xfrm>
              <a:off x="189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67" name="Rectangle 181"/>
            <p:cNvSpPr>
              <a:spLocks noChangeArrowheads="1"/>
            </p:cNvSpPr>
            <p:nvPr/>
          </p:nvSpPr>
          <p:spPr bwMode="auto">
            <a:xfrm>
              <a:off x="1747" y="2424"/>
              <a:ext cx="147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68" name="Line 182"/>
            <p:cNvSpPr>
              <a:spLocks noChangeShapeType="1"/>
            </p:cNvSpPr>
            <p:nvPr/>
          </p:nvSpPr>
          <p:spPr bwMode="auto">
            <a:xfrm>
              <a:off x="1747" y="2424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9" name="Line 183"/>
            <p:cNvSpPr>
              <a:spLocks noChangeShapeType="1"/>
            </p:cNvSpPr>
            <p:nvPr/>
          </p:nvSpPr>
          <p:spPr bwMode="auto">
            <a:xfrm>
              <a:off x="1747" y="2750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0" name="Line 184"/>
            <p:cNvSpPr>
              <a:spLocks noChangeShapeType="1"/>
            </p:cNvSpPr>
            <p:nvPr/>
          </p:nvSpPr>
          <p:spPr bwMode="auto">
            <a:xfrm>
              <a:off x="1747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1" name="Line 185"/>
            <p:cNvSpPr>
              <a:spLocks noChangeShapeType="1"/>
            </p:cNvSpPr>
            <p:nvPr/>
          </p:nvSpPr>
          <p:spPr bwMode="auto">
            <a:xfrm>
              <a:off x="189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2" name="Line 186"/>
            <p:cNvSpPr>
              <a:spLocks noChangeShapeType="1"/>
            </p:cNvSpPr>
            <p:nvPr/>
          </p:nvSpPr>
          <p:spPr bwMode="auto">
            <a:xfrm>
              <a:off x="203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3" name="Line 187"/>
            <p:cNvSpPr>
              <a:spLocks noChangeShapeType="1"/>
            </p:cNvSpPr>
            <p:nvPr/>
          </p:nvSpPr>
          <p:spPr bwMode="auto">
            <a:xfrm>
              <a:off x="2183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4" name="Line 188"/>
            <p:cNvSpPr>
              <a:spLocks noChangeShapeType="1"/>
            </p:cNvSpPr>
            <p:nvPr/>
          </p:nvSpPr>
          <p:spPr bwMode="auto">
            <a:xfrm>
              <a:off x="2327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5" name="Line 189"/>
            <p:cNvSpPr>
              <a:spLocks noChangeShapeType="1"/>
            </p:cNvSpPr>
            <p:nvPr/>
          </p:nvSpPr>
          <p:spPr bwMode="auto">
            <a:xfrm>
              <a:off x="247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76" name="Text Box 190"/>
            <p:cNvSpPr txBox="1">
              <a:spLocks noChangeArrowheads="1"/>
            </p:cNvSpPr>
            <p:nvPr/>
          </p:nvSpPr>
          <p:spPr bwMode="auto">
            <a:xfrm>
              <a:off x="1973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3345" name="Group 191"/>
          <p:cNvGrpSpPr>
            <a:grpSpLocks/>
          </p:cNvGrpSpPr>
          <p:nvPr/>
        </p:nvGrpSpPr>
        <p:grpSpPr bwMode="auto">
          <a:xfrm>
            <a:off x="6227763" y="3213100"/>
            <a:ext cx="458787" cy="531813"/>
            <a:chOff x="2546" y="2424"/>
            <a:chExt cx="289" cy="335"/>
          </a:xfrm>
        </p:grpSpPr>
        <p:sp>
          <p:nvSpPr>
            <p:cNvPr id="53555" name="Rectangle 192"/>
            <p:cNvSpPr>
              <a:spLocks noChangeArrowheads="1"/>
            </p:cNvSpPr>
            <p:nvPr/>
          </p:nvSpPr>
          <p:spPr bwMode="auto">
            <a:xfrm>
              <a:off x="269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56" name="Rectangle 193"/>
            <p:cNvSpPr>
              <a:spLocks noChangeArrowheads="1"/>
            </p:cNvSpPr>
            <p:nvPr/>
          </p:nvSpPr>
          <p:spPr bwMode="auto">
            <a:xfrm>
              <a:off x="254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57" name="Line 194"/>
            <p:cNvSpPr>
              <a:spLocks noChangeShapeType="1"/>
            </p:cNvSpPr>
            <p:nvPr/>
          </p:nvSpPr>
          <p:spPr bwMode="auto">
            <a:xfrm>
              <a:off x="2546" y="2424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8" name="Line 195"/>
            <p:cNvSpPr>
              <a:spLocks noChangeShapeType="1"/>
            </p:cNvSpPr>
            <p:nvPr/>
          </p:nvSpPr>
          <p:spPr bwMode="auto">
            <a:xfrm>
              <a:off x="2546" y="2750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9" name="Line 196"/>
            <p:cNvSpPr>
              <a:spLocks noChangeShapeType="1"/>
            </p:cNvSpPr>
            <p:nvPr/>
          </p:nvSpPr>
          <p:spPr bwMode="auto">
            <a:xfrm>
              <a:off x="2546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0" name="Line 197"/>
            <p:cNvSpPr>
              <a:spLocks noChangeShapeType="1"/>
            </p:cNvSpPr>
            <p:nvPr/>
          </p:nvSpPr>
          <p:spPr bwMode="auto">
            <a:xfrm>
              <a:off x="269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1" name="Line 198"/>
            <p:cNvSpPr>
              <a:spLocks noChangeShapeType="1"/>
            </p:cNvSpPr>
            <p:nvPr/>
          </p:nvSpPr>
          <p:spPr bwMode="auto">
            <a:xfrm>
              <a:off x="2835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2" name="Text Box 199"/>
            <p:cNvSpPr txBox="1">
              <a:spLocks noChangeArrowheads="1"/>
            </p:cNvSpPr>
            <p:nvPr/>
          </p:nvSpPr>
          <p:spPr bwMode="auto">
            <a:xfrm>
              <a:off x="2557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3346" name="Group 200"/>
          <p:cNvGrpSpPr>
            <a:grpSpLocks/>
          </p:cNvGrpSpPr>
          <p:nvPr/>
        </p:nvGrpSpPr>
        <p:grpSpPr bwMode="auto">
          <a:xfrm>
            <a:off x="6686550" y="3213100"/>
            <a:ext cx="1376363" cy="531813"/>
            <a:chOff x="4462" y="2424"/>
            <a:chExt cx="867" cy="335"/>
          </a:xfrm>
        </p:grpSpPr>
        <p:sp>
          <p:nvSpPr>
            <p:cNvPr id="53539" name="Rectangle 201"/>
            <p:cNvSpPr>
              <a:spLocks noChangeArrowheads="1"/>
            </p:cNvSpPr>
            <p:nvPr/>
          </p:nvSpPr>
          <p:spPr bwMode="auto">
            <a:xfrm>
              <a:off x="5184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0" name="Rectangle 202"/>
            <p:cNvSpPr>
              <a:spLocks noChangeArrowheads="1"/>
            </p:cNvSpPr>
            <p:nvPr/>
          </p:nvSpPr>
          <p:spPr bwMode="auto">
            <a:xfrm>
              <a:off x="5040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1" name="Rectangle 203"/>
            <p:cNvSpPr>
              <a:spLocks noChangeArrowheads="1"/>
            </p:cNvSpPr>
            <p:nvPr/>
          </p:nvSpPr>
          <p:spPr bwMode="auto">
            <a:xfrm>
              <a:off x="4895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2" name="Rectangle 204"/>
            <p:cNvSpPr>
              <a:spLocks noChangeArrowheads="1"/>
            </p:cNvSpPr>
            <p:nvPr/>
          </p:nvSpPr>
          <p:spPr bwMode="auto">
            <a:xfrm>
              <a:off x="475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3" name="Rectangle 205"/>
            <p:cNvSpPr>
              <a:spLocks noChangeArrowheads="1"/>
            </p:cNvSpPr>
            <p:nvPr/>
          </p:nvSpPr>
          <p:spPr bwMode="auto">
            <a:xfrm>
              <a:off x="460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4" name="Rectangle 206"/>
            <p:cNvSpPr>
              <a:spLocks noChangeArrowheads="1"/>
            </p:cNvSpPr>
            <p:nvPr/>
          </p:nvSpPr>
          <p:spPr bwMode="auto">
            <a:xfrm>
              <a:off x="4462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45" name="Line 207"/>
            <p:cNvSpPr>
              <a:spLocks noChangeShapeType="1"/>
            </p:cNvSpPr>
            <p:nvPr/>
          </p:nvSpPr>
          <p:spPr bwMode="auto">
            <a:xfrm>
              <a:off x="4462" y="2424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6" name="Line 208"/>
            <p:cNvSpPr>
              <a:spLocks noChangeShapeType="1"/>
            </p:cNvSpPr>
            <p:nvPr/>
          </p:nvSpPr>
          <p:spPr bwMode="auto">
            <a:xfrm>
              <a:off x="4462" y="275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7" name="Line 209"/>
            <p:cNvSpPr>
              <a:spLocks noChangeShapeType="1"/>
            </p:cNvSpPr>
            <p:nvPr/>
          </p:nvSpPr>
          <p:spPr bwMode="auto">
            <a:xfrm>
              <a:off x="446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8" name="Line 210"/>
            <p:cNvSpPr>
              <a:spLocks noChangeShapeType="1"/>
            </p:cNvSpPr>
            <p:nvPr/>
          </p:nvSpPr>
          <p:spPr bwMode="auto">
            <a:xfrm>
              <a:off x="4606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49" name="Line 211"/>
            <p:cNvSpPr>
              <a:spLocks noChangeShapeType="1"/>
            </p:cNvSpPr>
            <p:nvPr/>
          </p:nvSpPr>
          <p:spPr bwMode="auto">
            <a:xfrm>
              <a:off x="475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0" name="Line 212"/>
            <p:cNvSpPr>
              <a:spLocks noChangeShapeType="1"/>
            </p:cNvSpPr>
            <p:nvPr/>
          </p:nvSpPr>
          <p:spPr bwMode="auto">
            <a:xfrm>
              <a:off x="4895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1" name="Line 213"/>
            <p:cNvSpPr>
              <a:spLocks noChangeShapeType="1"/>
            </p:cNvSpPr>
            <p:nvPr/>
          </p:nvSpPr>
          <p:spPr bwMode="auto">
            <a:xfrm>
              <a:off x="5040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2" name="Line 214"/>
            <p:cNvSpPr>
              <a:spLocks noChangeShapeType="1"/>
            </p:cNvSpPr>
            <p:nvPr/>
          </p:nvSpPr>
          <p:spPr bwMode="auto">
            <a:xfrm>
              <a:off x="518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3" name="Line 215"/>
            <p:cNvSpPr>
              <a:spLocks noChangeShapeType="1"/>
            </p:cNvSpPr>
            <p:nvPr/>
          </p:nvSpPr>
          <p:spPr bwMode="auto">
            <a:xfrm>
              <a:off x="532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4" name="Text Box 216"/>
            <p:cNvSpPr txBox="1">
              <a:spLocks noChangeArrowheads="1"/>
            </p:cNvSpPr>
            <p:nvPr/>
          </p:nvSpPr>
          <p:spPr bwMode="auto">
            <a:xfrm>
              <a:off x="4759" y="24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53347" name="Group 148"/>
          <p:cNvGrpSpPr>
            <a:grpSpLocks/>
          </p:cNvGrpSpPr>
          <p:nvPr/>
        </p:nvGrpSpPr>
        <p:grpSpPr bwMode="auto">
          <a:xfrm>
            <a:off x="4427538" y="3213100"/>
            <a:ext cx="688975" cy="531813"/>
            <a:chOff x="269" y="2424"/>
            <a:chExt cx="434" cy="335"/>
          </a:xfrm>
        </p:grpSpPr>
        <p:sp>
          <p:nvSpPr>
            <p:cNvPr id="53529" name="Rectangle 149"/>
            <p:cNvSpPr>
              <a:spLocks noChangeArrowheads="1"/>
            </p:cNvSpPr>
            <p:nvPr/>
          </p:nvSpPr>
          <p:spPr bwMode="auto">
            <a:xfrm>
              <a:off x="55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30" name="Rectangle 150"/>
            <p:cNvSpPr>
              <a:spLocks noChangeArrowheads="1"/>
            </p:cNvSpPr>
            <p:nvPr/>
          </p:nvSpPr>
          <p:spPr bwMode="auto">
            <a:xfrm>
              <a:off x="41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31" name="Rectangle 151"/>
            <p:cNvSpPr>
              <a:spLocks noChangeArrowheads="1"/>
            </p:cNvSpPr>
            <p:nvPr/>
          </p:nvSpPr>
          <p:spPr bwMode="auto">
            <a:xfrm>
              <a:off x="269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32" name="Line 152"/>
            <p:cNvSpPr>
              <a:spLocks noChangeShapeType="1"/>
            </p:cNvSpPr>
            <p:nvPr/>
          </p:nvSpPr>
          <p:spPr bwMode="auto">
            <a:xfrm>
              <a:off x="269" y="2424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3" name="Line 153"/>
            <p:cNvSpPr>
              <a:spLocks noChangeShapeType="1"/>
            </p:cNvSpPr>
            <p:nvPr/>
          </p:nvSpPr>
          <p:spPr bwMode="auto">
            <a:xfrm>
              <a:off x="269" y="2750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4" name="Line 154"/>
            <p:cNvSpPr>
              <a:spLocks noChangeShapeType="1"/>
            </p:cNvSpPr>
            <p:nvPr/>
          </p:nvSpPr>
          <p:spPr bwMode="auto">
            <a:xfrm>
              <a:off x="26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5" name="Line 155"/>
            <p:cNvSpPr>
              <a:spLocks noChangeShapeType="1"/>
            </p:cNvSpPr>
            <p:nvPr/>
          </p:nvSpPr>
          <p:spPr bwMode="auto">
            <a:xfrm>
              <a:off x="41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6" name="Line 156"/>
            <p:cNvSpPr>
              <a:spLocks noChangeShapeType="1"/>
            </p:cNvSpPr>
            <p:nvPr/>
          </p:nvSpPr>
          <p:spPr bwMode="auto">
            <a:xfrm>
              <a:off x="55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7" name="Line 157"/>
            <p:cNvSpPr>
              <a:spLocks noChangeShapeType="1"/>
            </p:cNvSpPr>
            <p:nvPr/>
          </p:nvSpPr>
          <p:spPr bwMode="auto">
            <a:xfrm>
              <a:off x="703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38" name="Text Box 158"/>
            <p:cNvSpPr txBox="1">
              <a:spLocks noChangeArrowheads="1"/>
            </p:cNvSpPr>
            <p:nvPr/>
          </p:nvSpPr>
          <p:spPr bwMode="auto">
            <a:xfrm>
              <a:off x="346" y="243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3901" name="Group 498"/>
          <p:cNvGrpSpPr>
            <a:grpSpLocks/>
          </p:cNvGrpSpPr>
          <p:nvPr/>
        </p:nvGrpSpPr>
        <p:grpSpPr bwMode="auto">
          <a:xfrm>
            <a:off x="4413250" y="3213100"/>
            <a:ext cx="3671888" cy="517525"/>
            <a:chOff x="2790" y="1698"/>
            <a:chExt cx="2313" cy="326"/>
          </a:xfrm>
        </p:grpSpPr>
        <p:sp>
          <p:nvSpPr>
            <p:cNvPr id="53494" name="Rectangle 499"/>
            <p:cNvSpPr>
              <a:spLocks noChangeArrowheads="1"/>
            </p:cNvSpPr>
            <p:nvPr/>
          </p:nvSpPr>
          <p:spPr bwMode="auto">
            <a:xfrm>
              <a:off x="495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95" name="Rectangle 500"/>
            <p:cNvSpPr>
              <a:spLocks noChangeArrowheads="1"/>
            </p:cNvSpPr>
            <p:nvPr/>
          </p:nvSpPr>
          <p:spPr bwMode="auto">
            <a:xfrm>
              <a:off x="481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96" name="Rectangle 501"/>
            <p:cNvSpPr>
              <a:spLocks noChangeArrowheads="1"/>
            </p:cNvSpPr>
            <p:nvPr/>
          </p:nvSpPr>
          <p:spPr bwMode="auto">
            <a:xfrm>
              <a:off x="466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97" name="Rectangle 502"/>
            <p:cNvSpPr>
              <a:spLocks noChangeArrowheads="1"/>
            </p:cNvSpPr>
            <p:nvPr/>
          </p:nvSpPr>
          <p:spPr bwMode="auto">
            <a:xfrm>
              <a:off x="452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98" name="Rectangle 503"/>
            <p:cNvSpPr>
              <a:spLocks noChangeArrowheads="1"/>
            </p:cNvSpPr>
            <p:nvPr/>
          </p:nvSpPr>
          <p:spPr bwMode="auto">
            <a:xfrm>
              <a:off x="438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99" name="Rectangle 504"/>
            <p:cNvSpPr>
              <a:spLocks noChangeArrowheads="1"/>
            </p:cNvSpPr>
            <p:nvPr/>
          </p:nvSpPr>
          <p:spPr bwMode="auto">
            <a:xfrm>
              <a:off x="4236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0" name="Rectangle 505"/>
            <p:cNvSpPr>
              <a:spLocks noChangeArrowheads="1"/>
            </p:cNvSpPr>
            <p:nvPr/>
          </p:nvSpPr>
          <p:spPr bwMode="auto">
            <a:xfrm>
              <a:off x="4091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1" name="Rectangle 506"/>
            <p:cNvSpPr>
              <a:spLocks noChangeArrowheads="1"/>
            </p:cNvSpPr>
            <p:nvPr/>
          </p:nvSpPr>
          <p:spPr bwMode="auto">
            <a:xfrm>
              <a:off x="3947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2" name="Rectangle 507"/>
            <p:cNvSpPr>
              <a:spLocks noChangeArrowheads="1"/>
            </p:cNvSpPr>
            <p:nvPr/>
          </p:nvSpPr>
          <p:spPr bwMode="auto">
            <a:xfrm>
              <a:off x="3802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3" name="Rectangle 508"/>
            <p:cNvSpPr>
              <a:spLocks noChangeArrowheads="1"/>
            </p:cNvSpPr>
            <p:nvPr/>
          </p:nvSpPr>
          <p:spPr bwMode="auto">
            <a:xfrm>
              <a:off x="3657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4" name="Rectangle 509"/>
            <p:cNvSpPr>
              <a:spLocks noChangeArrowheads="1"/>
            </p:cNvSpPr>
            <p:nvPr/>
          </p:nvSpPr>
          <p:spPr bwMode="auto">
            <a:xfrm>
              <a:off x="3513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5" name="Rectangle 510"/>
            <p:cNvSpPr>
              <a:spLocks noChangeArrowheads="1"/>
            </p:cNvSpPr>
            <p:nvPr/>
          </p:nvSpPr>
          <p:spPr bwMode="auto">
            <a:xfrm>
              <a:off x="336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6" name="Rectangle 511"/>
            <p:cNvSpPr>
              <a:spLocks noChangeArrowheads="1"/>
            </p:cNvSpPr>
            <p:nvPr/>
          </p:nvSpPr>
          <p:spPr bwMode="auto">
            <a:xfrm>
              <a:off x="322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7" name="Rectangle 512"/>
            <p:cNvSpPr>
              <a:spLocks noChangeArrowheads="1"/>
            </p:cNvSpPr>
            <p:nvPr/>
          </p:nvSpPr>
          <p:spPr bwMode="auto">
            <a:xfrm>
              <a:off x="307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8" name="Rectangle 513"/>
            <p:cNvSpPr>
              <a:spLocks noChangeArrowheads="1"/>
            </p:cNvSpPr>
            <p:nvPr/>
          </p:nvSpPr>
          <p:spPr bwMode="auto">
            <a:xfrm>
              <a:off x="293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09" name="Rectangle 514"/>
            <p:cNvSpPr>
              <a:spLocks noChangeArrowheads="1"/>
            </p:cNvSpPr>
            <p:nvPr/>
          </p:nvSpPr>
          <p:spPr bwMode="auto">
            <a:xfrm>
              <a:off x="279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510" name="Line 515"/>
            <p:cNvSpPr>
              <a:spLocks noChangeShapeType="1"/>
            </p:cNvSpPr>
            <p:nvPr/>
          </p:nvSpPr>
          <p:spPr bwMode="auto">
            <a:xfrm>
              <a:off x="2790" y="1698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1" name="Line 516"/>
            <p:cNvSpPr>
              <a:spLocks noChangeShapeType="1"/>
            </p:cNvSpPr>
            <p:nvPr/>
          </p:nvSpPr>
          <p:spPr bwMode="auto">
            <a:xfrm>
              <a:off x="2790" y="2024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2" name="Line 517"/>
            <p:cNvSpPr>
              <a:spLocks noChangeShapeType="1"/>
            </p:cNvSpPr>
            <p:nvPr/>
          </p:nvSpPr>
          <p:spPr bwMode="auto">
            <a:xfrm>
              <a:off x="2790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3" name="Line 518"/>
            <p:cNvSpPr>
              <a:spLocks noChangeShapeType="1"/>
            </p:cNvSpPr>
            <p:nvPr/>
          </p:nvSpPr>
          <p:spPr bwMode="auto">
            <a:xfrm>
              <a:off x="293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4" name="Line 519"/>
            <p:cNvSpPr>
              <a:spLocks noChangeShapeType="1"/>
            </p:cNvSpPr>
            <p:nvPr/>
          </p:nvSpPr>
          <p:spPr bwMode="auto">
            <a:xfrm>
              <a:off x="307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5" name="Line 520"/>
            <p:cNvSpPr>
              <a:spLocks noChangeShapeType="1"/>
            </p:cNvSpPr>
            <p:nvPr/>
          </p:nvSpPr>
          <p:spPr bwMode="auto">
            <a:xfrm>
              <a:off x="322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6" name="Line 521"/>
            <p:cNvSpPr>
              <a:spLocks noChangeShapeType="1"/>
            </p:cNvSpPr>
            <p:nvPr/>
          </p:nvSpPr>
          <p:spPr bwMode="auto">
            <a:xfrm>
              <a:off x="336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7" name="Line 522"/>
            <p:cNvSpPr>
              <a:spLocks noChangeShapeType="1"/>
            </p:cNvSpPr>
            <p:nvPr/>
          </p:nvSpPr>
          <p:spPr bwMode="auto">
            <a:xfrm>
              <a:off x="3513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8" name="Line 523"/>
            <p:cNvSpPr>
              <a:spLocks noChangeShapeType="1"/>
            </p:cNvSpPr>
            <p:nvPr/>
          </p:nvSpPr>
          <p:spPr bwMode="auto">
            <a:xfrm>
              <a:off x="365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19" name="Line 524"/>
            <p:cNvSpPr>
              <a:spLocks noChangeShapeType="1"/>
            </p:cNvSpPr>
            <p:nvPr/>
          </p:nvSpPr>
          <p:spPr bwMode="auto">
            <a:xfrm>
              <a:off x="3802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0" name="Line 525"/>
            <p:cNvSpPr>
              <a:spLocks noChangeShapeType="1"/>
            </p:cNvSpPr>
            <p:nvPr/>
          </p:nvSpPr>
          <p:spPr bwMode="auto">
            <a:xfrm>
              <a:off x="394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1" name="Line 526"/>
            <p:cNvSpPr>
              <a:spLocks noChangeShapeType="1"/>
            </p:cNvSpPr>
            <p:nvPr/>
          </p:nvSpPr>
          <p:spPr bwMode="auto">
            <a:xfrm>
              <a:off x="4091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2" name="Line 527"/>
            <p:cNvSpPr>
              <a:spLocks noChangeShapeType="1"/>
            </p:cNvSpPr>
            <p:nvPr/>
          </p:nvSpPr>
          <p:spPr bwMode="auto">
            <a:xfrm>
              <a:off x="4236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3" name="Line 528"/>
            <p:cNvSpPr>
              <a:spLocks noChangeShapeType="1"/>
            </p:cNvSpPr>
            <p:nvPr/>
          </p:nvSpPr>
          <p:spPr bwMode="auto">
            <a:xfrm>
              <a:off x="4380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4" name="Line 529"/>
            <p:cNvSpPr>
              <a:spLocks noChangeShapeType="1"/>
            </p:cNvSpPr>
            <p:nvPr/>
          </p:nvSpPr>
          <p:spPr bwMode="auto">
            <a:xfrm>
              <a:off x="452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5" name="Line 530"/>
            <p:cNvSpPr>
              <a:spLocks noChangeShapeType="1"/>
            </p:cNvSpPr>
            <p:nvPr/>
          </p:nvSpPr>
          <p:spPr bwMode="auto">
            <a:xfrm>
              <a:off x="466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6" name="Line 531"/>
            <p:cNvSpPr>
              <a:spLocks noChangeShapeType="1"/>
            </p:cNvSpPr>
            <p:nvPr/>
          </p:nvSpPr>
          <p:spPr bwMode="auto">
            <a:xfrm>
              <a:off x="481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7" name="Line 532"/>
            <p:cNvSpPr>
              <a:spLocks noChangeShapeType="1"/>
            </p:cNvSpPr>
            <p:nvPr/>
          </p:nvSpPr>
          <p:spPr bwMode="auto">
            <a:xfrm>
              <a:off x="495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28" name="Line 533"/>
            <p:cNvSpPr>
              <a:spLocks noChangeShapeType="1"/>
            </p:cNvSpPr>
            <p:nvPr/>
          </p:nvSpPr>
          <p:spPr bwMode="auto">
            <a:xfrm>
              <a:off x="5103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902" name="Group 148"/>
          <p:cNvGrpSpPr>
            <a:grpSpLocks/>
          </p:cNvGrpSpPr>
          <p:nvPr/>
        </p:nvGrpSpPr>
        <p:grpSpPr bwMode="auto">
          <a:xfrm>
            <a:off x="5815013" y="2425700"/>
            <a:ext cx="688975" cy="531813"/>
            <a:chOff x="269" y="2424"/>
            <a:chExt cx="434" cy="335"/>
          </a:xfrm>
        </p:grpSpPr>
        <p:sp>
          <p:nvSpPr>
            <p:cNvPr id="53484" name="Rectangle 149"/>
            <p:cNvSpPr>
              <a:spLocks noChangeArrowheads="1"/>
            </p:cNvSpPr>
            <p:nvPr/>
          </p:nvSpPr>
          <p:spPr bwMode="auto">
            <a:xfrm>
              <a:off x="55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85" name="Rectangle 150"/>
            <p:cNvSpPr>
              <a:spLocks noChangeArrowheads="1"/>
            </p:cNvSpPr>
            <p:nvPr/>
          </p:nvSpPr>
          <p:spPr bwMode="auto">
            <a:xfrm>
              <a:off x="41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86" name="Rectangle 151"/>
            <p:cNvSpPr>
              <a:spLocks noChangeArrowheads="1"/>
            </p:cNvSpPr>
            <p:nvPr/>
          </p:nvSpPr>
          <p:spPr bwMode="auto">
            <a:xfrm>
              <a:off x="269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87" name="Line 152"/>
            <p:cNvSpPr>
              <a:spLocks noChangeShapeType="1"/>
            </p:cNvSpPr>
            <p:nvPr/>
          </p:nvSpPr>
          <p:spPr bwMode="auto">
            <a:xfrm>
              <a:off x="269" y="2424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8" name="Line 153"/>
            <p:cNvSpPr>
              <a:spLocks noChangeShapeType="1"/>
            </p:cNvSpPr>
            <p:nvPr/>
          </p:nvSpPr>
          <p:spPr bwMode="auto">
            <a:xfrm>
              <a:off x="269" y="2750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9" name="Line 154"/>
            <p:cNvSpPr>
              <a:spLocks noChangeShapeType="1"/>
            </p:cNvSpPr>
            <p:nvPr/>
          </p:nvSpPr>
          <p:spPr bwMode="auto">
            <a:xfrm>
              <a:off x="26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0" name="Line 155"/>
            <p:cNvSpPr>
              <a:spLocks noChangeShapeType="1"/>
            </p:cNvSpPr>
            <p:nvPr/>
          </p:nvSpPr>
          <p:spPr bwMode="auto">
            <a:xfrm>
              <a:off x="41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1" name="Line 156"/>
            <p:cNvSpPr>
              <a:spLocks noChangeShapeType="1"/>
            </p:cNvSpPr>
            <p:nvPr/>
          </p:nvSpPr>
          <p:spPr bwMode="auto">
            <a:xfrm>
              <a:off x="55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2" name="Line 157"/>
            <p:cNvSpPr>
              <a:spLocks noChangeShapeType="1"/>
            </p:cNvSpPr>
            <p:nvPr/>
          </p:nvSpPr>
          <p:spPr bwMode="auto">
            <a:xfrm>
              <a:off x="703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93" name="Text Box 158"/>
            <p:cNvSpPr txBox="1">
              <a:spLocks noChangeArrowheads="1"/>
            </p:cNvSpPr>
            <p:nvPr/>
          </p:nvSpPr>
          <p:spPr bwMode="auto">
            <a:xfrm>
              <a:off x="346" y="243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3903" name="Group 176"/>
          <p:cNvGrpSpPr>
            <a:grpSpLocks/>
          </p:cNvGrpSpPr>
          <p:nvPr/>
        </p:nvGrpSpPr>
        <p:grpSpPr bwMode="auto">
          <a:xfrm>
            <a:off x="6507163" y="2420938"/>
            <a:ext cx="1150937" cy="531812"/>
            <a:chOff x="1747" y="2424"/>
            <a:chExt cx="725" cy="335"/>
          </a:xfrm>
        </p:grpSpPr>
        <p:sp>
          <p:nvSpPr>
            <p:cNvPr id="53470" name="Rectangle 177"/>
            <p:cNvSpPr>
              <a:spLocks noChangeArrowheads="1"/>
            </p:cNvSpPr>
            <p:nvPr/>
          </p:nvSpPr>
          <p:spPr bwMode="auto">
            <a:xfrm>
              <a:off x="2327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71" name="Rectangle 178"/>
            <p:cNvSpPr>
              <a:spLocks noChangeArrowheads="1"/>
            </p:cNvSpPr>
            <p:nvPr/>
          </p:nvSpPr>
          <p:spPr bwMode="auto">
            <a:xfrm>
              <a:off x="2183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72" name="Rectangle 179"/>
            <p:cNvSpPr>
              <a:spLocks noChangeArrowheads="1"/>
            </p:cNvSpPr>
            <p:nvPr/>
          </p:nvSpPr>
          <p:spPr bwMode="auto">
            <a:xfrm>
              <a:off x="2038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73" name="Rectangle 180"/>
            <p:cNvSpPr>
              <a:spLocks noChangeArrowheads="1"/>
            </p:cNvSpPr>
            <p:nvPr/>
          </p:nvSpPr>
          <p:spPr bwMode="auto">
            <a:xfrm>
              <a:off x="1894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74" name="Rectangle 181"/>
            <p:cNvSpPr>
              <a:spLocks noChangeArrowheads="1"/>
            </p:cNvSpPr>
            <p:nvPr/>
          </p:nvSpPr>
          <p:spPr bwMode="auto">
            <a:xfrm>
              <a:off x="1747" y="2424"/>
              <a:ext cx="147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75" name="Line 182"/>
            <p:cNvSpPr>
              <a:spLocks noChangeShapeType="1"/>
            </p:cNvSpPr>
            <p:nvPr/>
          </p:nvSpPr>
          <p:spPr bwMode="auto">
            <a:xfrm>
              <a:off x="1747" y="2424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6" name="Line 183"/>
            <p:cNvSpPr>
              <a:spLocks noChangeShapeType="1"/>
            </p:cNvSpPr>
            <p:nvPr/>
          </p:nvSpPr>
          <p:spPr bwMode="auto">
            <a:xfrm>
              <a:off x="1747" y="2750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7" name="Line 184"/>
            <p:cNvSpPr>
              <a:spLocks noChangeShapeType="1"/>
            </p:cNvSpPr>
            <p:nvPr/>
          </p:nvSpPr>
          <p:spPr bwMode="auto">
            <a:xfrm>
              <a:off x="1747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8" name="Line 185"/>
            <p:cNvSpPr>
              <a:spLocks noChangeShapeType="1"/>
            </p:cNvSpPr>
            <p:nvPr/>
          </p:nvSpPr>
          <p:spPr bwMode="auto">
            <a:xfrm>
              <a:off x="189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79" name="Line 186"/>
            <p:cNvSpPr>
              <a:spLocks noChangeShapeType="1"/>
            </p:cNvSpPr>
            <p:nvPr/>
          </p:nvSpPr>
          <p:spPr bwMode="auto">
            <a:xfrm>
              <a:off x="203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0" name="Line 187"/>
            <p:cNvSpPr>
              <a:spLocks noChangeShapeType="1"/>
            </p:cNvSpPr>
            <p:nvPr/>
          </p:nvSpPr>
          <p:spPr bwMode="auto">
            <a:xfrm>
              <a:off x="2183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1" name="Line 188"/>
            <p:cNvSpPr>
              <a:spLocks noChangeShapeType="1"/>
            </p:cNvSpPr>
            <p:nvPr/>
          </p:nvSpPr>
          <p:spPr bwMode="auto">
            <a:xfrm>
              <a:off x="2327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2" name="Line 189"/>
            <p:cNvSpPr>
              <a:spLocks noChangeShapeType="1"/>
            </p:cNvSpPr>
            <p:nvPr/>
          </p:nvSpPr>
          <p:spPr bwMode="auto">
            <a:xfrm>
              <a:off x="247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83" name="Text Box 190"/>
            <p:cNvSpPr txBox="1">
              <a:spLocks noChangeArrowheads="1"/>
            </p:cNvSpPr>
            <p:nvPr/>
          </p:nvSpPr>
          <p:spPr bwMode="auto">
            <a:xfrm>
              <a:off x="1973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3904" name="Group 191"/>
          <p:cNvGrpSpPr>
            <a:grpSpLocks/>
          </p:cNvGrpSpPr>
          <p:nvPr/>
        </p:nvGrpSpPr>
        <p:grpSpPr bwMode="auto">
          <a:xfrm>
            <a:off x="7658100" y="2422525"/>
            <a:ext cx="458788" cy="531813"/>
            <a:chOff x="2546" y="2424"/>
            <a:chExt cx="289" cy="335"/>
          </a:xfrm>
        </p:grpSpPr>
        <p:sp>
          <p:nvSpPr>
            <p:cNvPr id="53462" name="Rectangle 192"/>
            <p:cNvSpPr>
              <a:spLocks noChangeArrowheads="1"/>
            </p:cNvSpPr>
            <p:nvPr/>
          </p:nvSpPr>
          <p:spPr bwMode="auto">
            <a:xfrm>
              <a:off x="269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63" name="Rectangle 193"/>
            <p:cNvSpPr>
              <a:spLocks noChangeArrowheads="1"/>
            </p:cNvSpPr>
            <p:nvPr/>
          </p:nvSpPr>
          <p:spPr bwMode="auto">
            <a:xfrm>
              <a:off x="254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64" name="Line 194"/>
            <p:cNvSpPr>
              <a:spLocks noChangeShapeType="1"/>
            </p:cNvSpPr>
            <p:nvPr/>
          </p:nvSpPr>
          <p:spPr bwMode="auto">
            <a:xfrm>
              <a:off x="2546" y="2424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5" name="Line 195"/>
            <p:cNvSpPr>
              <a:spLocks noChangeShapeType="1"/>
            </p:cNvSpPr>
            <p:nvPr/>
          </p:nvSpPr>
          <p:spPr bwMode="auto">
            <a:xfrm>
              <a:off x="2546" y="2750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6" name="Line 196"/>
            <p:cNvSpPr>
              <a:spLocks noChangeShapeType="1"/>
            </p:cNvSpPr>
            <p:nvPr/>
          </p:nvSpPr>
          <p:spPr bwMode="auto">
            <a:xfrm>
              <a:off x="2546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7" name="Line 197"/>
            <p:cNvSpPr>
              <a:spLocks noChangeShapeType="1"/>
            </p:cNvSpPr>
            <p:nvPr/>
          </p:nvSpPr>
          <p:spPr bwMode="auto">
            <a:xfrm>
              <a:off x="269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8" name="Line 198"/>
            <p:cNvSpPr>
              <a:spLocks noChangeShapeType="1"/>
            </p:cNvSpPr>
            <p:nvPr/>
          </p:nvSpPr>
          <p:spPr bwMode="auto">
            <a:xfrm>
              <a:off x="2835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9" name="Text Box 199"/>
            <p:cNvSpPr txBox="1">
              <a:spLocks noChangeArrowheads="1"/>
            </p:cNvSpPr>
            <p:nvPr/>
          </p:nvSpPr>
          <p:spPr bwMode="auto">
            <a:xfrm>
              <a:off x="2557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3905" name="Group 200"/>
          <p:cNvGrpSpPr>
            <a:grpSpLocks/>
          </p:cNvGrpSpPr>
          <p:nvPr/>
        </p:nvGrpSpPr>
        <p:grpSpPr bwMode="auto">
          <a:xfrm>
            <a:off x="469900" y="2427288"/>
            <a:ext cx="1376363" cy="531812"/>
            <a:chOff x="4462" y="2424"/>
            <a:chExt cx="867" cy="335"/>
          </a:xfrm>
        </p:grpSpPr>
        <p:sp>
          <p:nvSpPr>
            <p:cNvPr id="53446" name="Rectangle 201"/>
            <p:cNvSpPr>
              <a:spLocks noChangeArrowheads="1"/>
            </p:cNvSpPr>
            <p:nvPr/>
          </p:nvSpPr>
          <p:spPr bwMode="auto">
            <a:xfrm>
              <a:off x="5184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47" name="Rectangle 202"/>
            <p:cNvSpPr>
              <a:spLocks noChangeArrowheads="1"/>
            </p:cNvSpPr>
            <p:nvPr/>
          </p:nvSpPr>
          <p:spPr bwMode="auto">
            <a:xfrm>
              <a:off x="5040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48" name="Rectangle 203"/>
            <p:cNvSpPr>
              <a:spLocks noChangeArrowheads="1"/>
            </p:cNvSpPr>
            <p:nvPr/>
          </p:nvSpPr>
          <p:spPr bwMode="auto">
            <a:xfrm>
              <a:off x="4895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49" name="Rectangle 204"/>
            <p:cNvSpPr>
              <a:spLocks noChangeArrowheads="1"/>
            </p:cNvSpPr>
            <p:nvPr/>
          </p:nvSpPr>
          <p:spPr bwMode="auto">
            <a:xfrm>
              <a:off x="4751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50" name="Rectangle 205"/>
            <p:cNvSpPr>
              <a:spLocks noChangeArrowheads="1"/>
            </p:cNvSpPr>
            <p:nvPr/>
          </p:nvSpPr>
          <p:spPr bwMode="auto">
            <a:xfrm>
              <a:off x="4606" y="2424"/>
              <a:ext cx="145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51" name="Rectangle 206"/>
            <p:cNvSpPr>
              <a:spLocks noChangeArrowheads="1"/>
            </p:cNvSpPr>
            <p:nvPr/>
          </p:nvSpPr>
          <p:spPr bwMode="auto">
            <a:xfrm>
              <a:off x="4462" y="2424"/>
              <a:ext cx="144" cy="326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52" name="Line 207"/>
            <p:cNvSpPr>
              <a:spLocks noChangeShapeType="1"/>
            </p:cNvSpPr>
            <p:nvPr/>
          </p:nvSpPr>
          <p:spPr bwMode="auto">
            <a:xfrm>
              <a:off x="4462" y="2424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3" name="Line 208"/>
            <p:cNvSpPr>
              <a:spLocks noChangeShapeType="1"/>
            </p:cNvSpPr>
            <p:nvPr/>
          </p:nvSpPr>
          <p:spPr bwMode="auto">
            <a:xfrm>
              <a:off x="4462" y="275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4" name="Line 209"/>
            <p:cNvSpPr>
              <a:spLocks noChangeShapeType="1"/>
            </p:cNvSpPr>
            <p:nvPr/>
          </p:nvSpPr>
          <p:spPr bwMode="auto">
            <a:xfrm>
              <a:off x="446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5" name="Line 210"/>
            <p:cNvSpPr>
              <a:spLocks noChangeShapeType="1"/>
            </p:cNvSpPr>
            <p:nvPr/>
          </p:nvSpPr>
          <p:spPr bwMode="auto">
            <a:xfrm>
              <a:off x="4606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6" name="Line 211"/>
            <p:cNvSpPr>
              <a:spLocks noChangeShapeType="1"/>
            </p:cNvSpPr>
            <p:nvPr/>
          </p:nvSpPr>
          <p:spPr bwMode="auto">
            <a:xfrm>
              <a:off x="475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7" name="Line 212"/>
            <p:cNvSpPr>
              <a:spLocks noChangeShapeType="1"/>
            </p:cNvSpPr>
            <p:nvPr/>
          </p:nvSpPr>
          <p:spPr bwMode="auto">
            <a:xfrm>
              <a:off x="4895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8" name="Line 213"/>
            <p:cNvSpPr>
              <a:spLocks noChangeShapeType="1"/>
            </p:cNvSpPr>
            <p:nvPr/>
          </p:nvSpPr>
          <p:spPr bwMode="auto">
            <a:xfrm>
              <a:off x="5040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9" name="Line 214"/>
            <p:cNvSpPr>
              <a:spLocks noChangeShapeType="1"/>
            </p:cNvSpPr>
            <p:nvPr/>
          </p:nvSpPr>
          <p:spPr bwMode="auto">
            <a:xfrm>
              <a:off x="518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0" name="Line 215"/>
            <p:cNvSpPr>
              <a:spLocks noChangeShapeType="1"/>
            </p:cNvSpPr>
            <p:nvPr/>
          </p:nvSpPr>
          <p:spPr bwMode="auto">
            <a:xfrm>
              <a:off x="532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61" name="Text Box 216"/>
            <p:cNvSpPr txBox="1">
              <a:spLocks noChangeArrowheads="1"/>
            </p:cNvSpPr>
            <p:nvPr/>
          </p:nvSpPr>
          <p:spPr bwMode="auto">
            <a:xfrm>
              <a:off x="4759" y="24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53906" name="Group 660"/>
          <p:cNvGrpSpPr>
            <a:grpSpLocks/>
          </p:cNvGrpSpPr>
          <p:nvPr/>
        </p:nvGrpSpPr>
        <p:grpSpPr bwMode="auto">
          <a:xfrm>
            <a:off x="4421188" y="3224213"/>
            <a:ext cx="688975" cy="519112"/>
            <a:chOff x="547" y="3230"/>
            <a:chExt cx="434" cy="327"/>
          </a:xfrm>
        </p:grpSpPr>
        <p:sp>
          <p:nvSpPr>
            <p:cNvPr id="53436" name="Rectangle 149"/>
            <p:cNvSpPr>
              <a:spLocks noChangeArrowheads="1"/>
            </p:cNvSpPr>
            <p:nvPr/>
          </p:nvSpPr>
          <p:spPr bwMode="auto">
            <a:xfrm>
              <a:off x="836" y="3231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37" name="Rectangle 150"/>
            <p:cNvSpPr>
              <a:spLocks noChangeArrowheads="1"/>
            </p:cNvSpPr>
            <p:nvPr/>
          </p:nvSpPr>
          <p:spPr bwMode="auto">
            <a:xfrm>
              <a:off x="692" y="3231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38" name="Rectangle 151"/>
            <p:cNvSpPr>
              <a:spLocks noChangeArrowheads="1"/>
            </p:cNvSpPr>
            <p:nvPr/>
          </p:nvSpPr>
          <p:spPr bwMode="auto">
            <a:xfrm>
              <a:off x="547" y="3231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39" name="Line 152"/>
            <p:cNvSpPr>
              <a:spLocks noChangeShapeType="1"/>
            </p:cNvSpPr>
            <p:nvPr/>
          </p:nvSpPr>
          <p:spPr bwMode="auto">
            <a:xfrm>
              <a:off x="547" y="3231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0" name="Line 153"/>
            <p:cNvSpPr>
              <a:spLocks noChangeShapeType="1"/>
            </p:cNvSpPr>
            <p:nvPr/>
          </p:nvSpPr>
          <p:spPr bwMode="auto">
            <a:xfrm>
              <a:off x="547" y="3557"/>
              <a:ext cx="4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1" name="Line 154"/>
            <p:cNvSpPr>
              <a:spLocks noChangeShapeType="1"/>
            </p:cNvSpPr>
            <p:nvPr/>
          </p:nvSpPr>
          <p:spPr bwMode="auto">
            <a:xfrm>
              <a:off x="547" y="3231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2" name="Line 155"/>
            <p:cNvSpPr>
              <a:spLocks noChangeShapeType="1"/>
            </p:cNvSpPr>
            <p:nvPr/>
          </p:nvSpPr>
          <p:spPr bwMode="auto">
            <a:xfrm>
              <a:off x="692" y="3231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3" name="Line 156"/>
            <p:cNvSpPr>
              <a:spLocks noChangeShapeType="1"/>
            </p:cNvSpPr>
            <p:nvPr/>
          </p:nvSpPr>
          <p:spPr bwMode="auto">
            <a:xfrm>
              <a:off x="836" y="3231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4" name="Line 157"/>
            <p:cNvSpPr>
              <a:spLocks noChangeShapeType="1"/>
            </p:cNvSpPr>
            <p:nvPr/>
          </p:nvSpPr>
          <p:spPr bwMode="auto">
            <a:xfrm>
              <a:off x="981" y="3231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45" name="Text Box 158"/>
            <p:cNvSpPr txBox="1">
              <a:spLocks noChangeArrowheads="1"/>
            </p:cNvSpPr>
            <p:nvPr/>
          </p:nvSpPr>
          <p:spPr bwMode="auto">
            <a:xfrm>
              <a:off x="631" y="323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3907" name="Group 176"/>
          <p:cNvGrpSpPr>
            <a:grpSpLocks/>
          </p:cNvGrpSpPr>
          <p:nvPr/>
        </p:nvGrpSpPr>
        <p:grpSpPr bwMode="auto">
          <a:xfrm>
            <a:off x="5092700" y="3222625"/>
            <a:ext cx="1150938" cy="531813"/>
            <a:chOff x="1747" y="2424"/>
            <a:chExt cx="725" cy="335"/>
          </a:xfrm>
        </p:grpSpPr>
        <p:sp>
          <p:nvSpPr>
            <p:cNvPr id="53422" name="Rectangle 177"/>
            <p:cNvSpPr>
              <a:spLocks noChangeArrowheads="1"/>
            </p:cNvSpPr>
            <p:nvPr/>
          </p:nvSpPr>
          <p:spPr bwMode="auto">
            <a:xfrm>
              <a:off x="2327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23" name="Rectangle 178"/>
            <p:cNvSpPr>
              <a:spLocks noChangeArrowheads="1"/>
            </p:cNvSpPr>
            <p:nvPr/>
          </p:nvSpPr>
          <p:spPr bwMode="auto">
            <a:xfrm>
              <a:off x="2183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24" name="Rectangle 179"/>
            <p:cNvSpPr>
              <a:spLocks noChangeArrowheads="1"/>
            </p:cNvSpPr>
            <p:nvPr/>
          </p:nvSpPr>
          <p:spPr bwMode="auto">
            <a:xfrm>
              <a:off x="2038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25" name="Rectangle 180"/>
            <p:cNvSpPr>
              <a:spLocks noChangeArrowheads="1"/>
            </p:cNvSpPr>
            <p:nvPr/>
          </p:nvSpPr>
          <p:spPr bwMode="auto">
            <a:xfrm>
              <a:off x="1894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26" name="Rectangle 181"/>
            <p:cNvSpPr>
              <a:spLocks noChangeArrowheads="1"/>
            </p:cNvSpPr>
            <p:nvPr/>
          </p:nvSpPr>
          <p:spPr bwMode="auto">
            <a:xfrm>
              <a:off x="1747" y="2424"/>
              <a:ext cx="147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27" name="Line 182"/>
            <p:cNvSpPr>
              <a:spLocks noChangeShapeType="1"/>
            </p:cNvSpPr>
            <p:nvPr/>
          </p:nvSpPr>
          <p:spPr bwMode="auto">
            <a:xfrm>
              <a:off x="1747" y="2424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8" name="Line 183"/>
            <p:cNvSpPr>
              <a:spLocks noChangeShapeType="1"/>
            </p:cNvSpPr>
            <p:nvPr/>
          </p:nvSpPr>
          <p:spPr bwMode="auto">
            <a:xfrm>
              <a:off x="1747" y="2750"/>
              <a:ext cx="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9" name="Line 184"/>
            <p:cNvSpPr>
              <a:spLocks noChangeShapeType="1"/>
            </p:cNvSpPr>
            <p:nvPr/>
          </p:nvSpPr>
          <p:spPr bwMode="auto">
            <a:xfrm>
              <a:off x="1747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0" name="Line 185"/>
            <p:cNvSpPr>
              <a:spLocks noChangeShapeType="1"/>
            </p:cNvSpPr>
            <p:nvPr/>
          </p:nvSpPr>
          <p:spPr bwMode="auto">
            <a:xfrm>
              <a:off x="189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1" name="Line 186"/>
            <p:cNvSpPr>
              <a:spLocks noChangeShapeType="1"/>
            </p:cNvSpPr>
            <p:nvPr/>
          </p:nvSpPr>
          <p:spPr bwMode="auto">
            <a:xfrm>
              <a:off x="2038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2" name="Line 187"/>
            <p:cNvSpPr>
              <a:spLocks noChangeShapeType="1"/>
            </p:cNvSpPr>
            <p:nvPr/>
          </p:nvSpPr>
          <p:spPr bwMode="auto">
            <a:xfrm>
              <a:off x="2183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3" name="Line 188"/>
            <p:cNvSpPr>
              <a:spLocks noChangeShapeType="1"/>
            </p:cNvSpPr>
            <p:nvPr/>
          </p:nvSpPr>
          <p:spPr bwMode="auto">
            <a:xfrm>
              <a:off x="2327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4" name="Line 189"/>
            <p:cNvSpPr>
              <a:spLocks noChangeShapeType="1"/>
            </p:cNvSpPr>
            <p:nvPr/>
          </p:nvSpPr>
          <p:spPr bwMode="auto">
            <a:xfrm>
              <a:off x="247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35" name="Text Box 190"/>
            <p:cNvSpPr txBox="1">
              <a:spLocks noChangeArrowheads="1"/>
            </p:cNvSpPr>
            <p:nvPr/>
          </p:nvSpPr>
          <p:spPr bwMode="auto">
            <a:xfrm>
              <a:off x="1973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3908" name="Group 191"/>
          <p:cNvGrpSpPr>
            <a:grpSpLocks/>
          </p:cNvGrpSpPr>
          <p:nvPr/>
        </p:nvGrpSpPr>
        <p:grpSpPr bwMode="auto">
          <a:xfrm>
            <a:off x="6240463" y="3222625"/>
            <a:ext cx="458787" cy="531813"/>
            <a:chOff x="2546" y="2424"/>
            <a:chExt cx="289" cy="335"/>
          </a:xfrm>
        </p:grpSpPr>
        <p:sp>
          <p:nvSpPr>
            <p:cNvPr id="53414" name="Rectangle 192"/>
            <p:cNvSpPr>
              <a:spLocks noChangeArrowheads="1"/>
            </p:cNvSpPr>
            <p:nvPr/>
          </p:nvSpPr>
          <p:spPr bwMode="auto">
            <a:xfrm>
              <a:off x="2691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15" name="Rectangle 193"/>
            <p:cNvSpPr>
              <a:spLocks noChangeArrowheads="1"/>
            </p:cNvSpPr>
            <p:nvPr/>
          </p:nvSpPr>
          <p:spPr bwMode="auto">
            <a:xfrm>
              <a:off x="2546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16" name="Line 194"/>
            <p:cNvSpPr>
              <a:spLocks noChangeShapeType="1"/>
            </p:cNvSpPr>
            <p:nvPr/>
          </p:nvSpPr>
          <p:spPr bwMode="auto">
            <a:xfrm>
              <a:off x="2546" y="2424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Line 195"/>
            <p:cNvSpPr>
              <a:spLocks noChangeShapeType="1"/>
            </p:cNvSpPr>
            <p:nvPr/>
          </p:nvSpPr>
          <p:spPr bwMode="auto">
            <a:xfrm>
              <a:off x="2546" y="2750"/>
              <a:ext cx="2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Line 196"/>
            <p:cNvSpPr>
              <a:spLocks noChangeShapeType="1"/>
            </p:cNvSpPr>
            <p:nvPr/>
          </p:nvSpPr>
          <p:spPr bwMode="auto">
            <a:xfrm>
              <a:off x="2546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Line 197"/>
            <p:cNvSpPr>
              <a:spLocks noChangeShapeType="1"/>
            </p:cNvSpPr>
            <p:nvPr/>
          </p:nvSpPr>
          <p:spPr bwMode="auto">
            <a:xfrm>
              <a:off x="269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Line 198"/>
            <p:cNvSpPr>
              <a:spLocks noChangeShapeType="1"/>
            </p:cNvSpPr>
            <p:nvPr/>
          </p:nvSpPr>
          <p:spPr bwMode="auto">
            <a:xfrm>
              <a:off x="2835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Text Box 199"/>
            <p:cNvSpPr txBox="1">
              <a:spLocks noChangeArrowheads="1"/>
            </p:cNvSpPr>
            <p:nvPr/>
          </p:nvSpPr>
          <p:spPr bwMode="auto">
            <a:xfrm>
              <a:off x="2557" y="243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3909" name="Group 200"/>
          <p:cNvGrpSpPr>
            <a:grpSpLocks/>
          </p:cNvGrpSpPr>
          <p:nvPr/>
        </p:nvGrpSpPr>
        <p:grpSpPr bwMode="auto">
          <a:xfrm>
            <a:off x="6708775" y="3213100"/>
            <a:ext cx="1376363" cy="531813"/>
            <a:chOff x="4462" y="2424"/>
            <a:chExt cx="867" cy="335"/>
          </a:xfrm>
        </p:grpSpPr>
        <p:sp>
          <p:nvSpPr>
            <p:cNvPr id="53398" name="Rectangle 201"/>
            <p:cNvSpPr>
              <a:spLocks noChangeArrowheads="1"/>
            </p:cNvSpPr>
            <p:nvPr/>
          </p:nvSpPr>
          <p:spPr bwMode="auto">
            <a:xfrm>
              <a:off x="5184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99" name="Rectangle 202"/>
            <p:cNvSpPr>
              <a:spLocks noChangeArrowheads="1"/>
            </p:cNvSpPr>
            <p:nvPr/>
          </p:nvSpPr>
          <p:spPr bwMode="auto">
            <a:xfrm>
              <a:off x="5040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00" name="Rectangle 203"/>
            <p:cNvSpPr>
              <a:spLocks noChangeArrowheads="1"/>
            </p:cNvSpPr>
            <p:nvPr/>
          </p:nvSpPr>
          <p:spPr bwMode="auto">
            <a:xfrm>
              <a:off x="4895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01" name="Rectangle 204"/>
            <p:cNvSpPr>
              <a:spLocks noChangeArrowheads="1"/>
            </p:cNvSpPr>
            <p:nvPr/>
          </p:nvSpPr>
          <p:spPr bwMode="auto">
            <a:xfrm>
              <a:off x="4751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02" name="Rectangle 205"/>
            <p:cNvSpPr>
              <a:spLocks noChangeArrowheads="1"/>
            </p:cNvSpPr>
            <p:nvPr/>
          </p:nvSpPr>
          <p:spPr bwMode="auto">
            <a:xfrm>
              <a:off x="4606" y="2424"/>
              <a:ext cx="145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03" name="Rectangle 206"/>
            <p:cNvSpPr>
              <a:spLocks noChangeArrowheads="1"/>
            </p:cNvSpPr>
            <p:nvPr/>
          </p:nvSpPr>
          <p:spPr bwMode="auto">
            <a:xfrm>
              <a:off x="4462" y="2424"/>
              <a:ext cx="144" cy="32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404" name="Line 207"/>
            <p:cNvSpPr>
              <a:spLocks noChangeShapeType="1"/>
            </p:cNvSpPr>
            <p:nvPr/>
          </p:nvSpPr>
          <p:spPr bwMode="auto">
            <a:xfrm>
              <a:off x="4462" y="2424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5" name="Line 208"/>
            <p:cNvSpPr>
              <a:spLocks noChangeShapeType="1"/>
            </p:cNvSpPr>
            <p:nvPr/>
          </p:nvSpPr>
          <p:spPr bwMode="auto">
            <a:xfrm>
              <a:off x="4462" y="2750"/>
              <a:ext cx="86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Line 209"/>
            <p:cNvSpPr>
              <a:spLocks noChangeShapeType="1"/>
            </p:cNvSpPr>
            <p:nvPr/>
          </p:nvSpPr>
          <p:spPr bwMode="auto">
            <a:xfrm>
              <a:off x="4462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Line 210"/>
            <p:cNvSpPr>
              <a:spLocks noChangeShapeType="1"/>
            </p:cNvSpPr>
            <p:nvPr/>
          </p:nvSpPr>
          <p:spPr bwMode="auto">
            <a:xfrm>
              <a:off x="4606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Line 211"/>
            <p:cNvSpPr>
              <a:spLocks noChangeShapeType="1"/>
            </p:cNvSpPr>
            <p:nvPr/>
          </p:nvSpPr>
          <p:spPr bwMode="auto">
            <a:xfrm>
              <a:off x="4751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Line 212"/>
            <p:cNvSpPr>
              <a:spLocks noChangeShapeType="1"/>
            </p:cNvSpPr>
            <p:nvPr/>
          </p:nvSpPr>
          <p:spPr bwMode="auto">
            <a:xfrm>
              <a:off x="4895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Line 213"/>
            <p:cNvSpPr>
              <a:spLocks noChangeShapeType="1"/>
            </p:cNvSpPr>
            <p:nvPr/>
          </p:nvSpPr>
          <p:spPr bwMode="auto">
            <a:xfrm>
              <a:off x="5040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Line 214"/>
            <p:cNvSpPr>
              <a:spLocks noChangeShapeType="1"/>
            </p:cNvSpPr>
            <p:nvPr/>
          </p:nvSpPr>
          <p:spPr bwMode="auto">
            <a:xfrm>
              <a:off x="5184" y="2424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Line 215"/>
            <p:cNvSpPr>
              <a:spLocks noChangeShapeType="1"/>
            </p:cNvSpPr>
            <p:nvPr/>
          </p:nvSpPr>
          <p:spPr bwMode="auto">
            <a:xfrm>
              <a:off x="5329" y="2424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Text Box 216"/>
            <p:cNvSpPr txBox="1">
              <a:spLocks noChangeArrowheads="1"/>
            </p:cNvSpPr>
            <p:nvPr/>
          </p:nvSpPr>
          <p:spPr bwMode="auto">
            <a:xfrm>
              <a:off x="4759" y="243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280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53910" name="Group 498"/>
          <p:cNvGrpSpPr>
            <a:grpSpLocks/>
          </p:cNvGrpSpPr>
          <p:nvPr/>
        </p:nvGrpSpPr>
        <p:grpSpPr bwMode="auto">
          <a:xfrm>
            <a:off x="4410075" y="3211513"/>
            <a:ext cx="3671888" cy="517525"/>
            <a:chOff x="2790" y="1698"/>
            <a:chExt cx="2313" cy="326"/>
          </a:xfrm>
        </p:grpSpPr>
        <p:sp>
          <p:nvSpPr>
            <p:cNvPr id="53363" name="Rectangle 499"/>
            <p:cNvSpPr>
              <a:spLocks noChangeArrowheads="1"/>
            </p:cNvSpPr>
            <p:nvPr/>
          </p:nvSpPr>
          <p:spPr bwMode="auto">
            <a:xfrm>
              <a:off x="495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4" name="Rectangle 500"/>
            <p:cNvSpPr>
              <a:spLocks noChangeArrowheads="1"/>
            </p:cNvSpPr>
            <p:nvPr/>
          </p:nvSpPr>
          <p:spPr bwMode="auto">
            <a:xfrm>
              <a:off x="481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5" name="Rectangle 501"/>
            <p:cNvSpPr>
              <a:spLocks noChangeArrowheads="1"/>
            </p:cNvSpPr>
            <p:nvPr/>
          </p:nvSpPr>
          <p:spPr bwMode="auto">
            <a:xfrm>
              <a:off x="466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6" name="Rectangle 502"/>
            <p:cNvSpPr>
              <a:spLocks noChangeArrowheads="1"/>
            </p:cNvSpPr>
            <p:nvPr/>
          </p:nvSpPr>
          <p:spPr bwMode="auto">
            <a:xfrm>
              <a:off x="452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7" name="Rectangle 503"/>
            <p:cNvSpPr>
              <a:spLocks noChangeArrowheads="1"/>
            </p:cNvSpPr>
            <p:nvPr/>
          </p:nvSpPr>
          <p:spPr bwMode="auto">
            <a:xfrm>
              <a:off x="438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8" name="Rectangle 504"/>
            <p:cNvSpPr>
              <a:spLocks noChangeArrowheads="1"/>
            </p:cNvSpPr>
            <p:nvPr/>
          </p:nvSpPr>
          <p:spPr bwMode="auto">
            <a:xfrm>
              <a:off x="4236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69" name="Rectangle 505"/>
            <p:cNvSpPr>
              <a:spLocks noChangeArrowheads="1"/>
            </p:cNvSpPr>
            <p:nvPr/>
          </p:nvSpPr>
          <p:spPr bwMode="auto">
            <a:xfrm>
              <a:off x="4091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0" name="Rectangle 506"/>
            <p:cNvSpPr>
              <a:spLocks noChangeArrowheads="1"/>
            </p:cNvSpPr>
            <p:nvPr/>
          </p:nvSpPr>
          <p:spPr bwMode="auto">
            <a:xfrm>
              <a:off x="3947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1" name="Rectangle 507"/>
            <p:cNvSpPr>
              <a:spLocks noChangeArrowheads="1"/>
            </p:cNvSpPr>
            <p:nvPr/>
          </p:nvSpPr>
          <p:spPr bwMode="auto">
            <a:xfrm>
              <a:off x="3802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2" name="Rectangle 508"/>
            <p:cNvSpPr>
              <a:spLocks noChangeArrowheads="1"/>
            </p:cNvSpPr>
            <p:nvPr/>
          </p:nvSpPr>
          <p:spPr bwMode="auto">
            <a:xfrm>
              <a:off x="3657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3" name="Rectangle 509"/>
            <p:cNvSpPr>
              <a:spLocks noChangeArrowheads="1"/>
            </p:cNvSpPr>
            <p:nvPr/>
          </p:nvSpPr>
          <p:spPr bwMode="auto">
            <a:xfrm>
              <a:off x="3513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4" name="Rectangle 510"/>
            <p:cNvSpPr>
              <a:spLocks noChangeArrowheads="1"/>
            </p:cNvSpPr>
            <p:nvPr/>
          </p:nvSpPr>
          <p:spPr bwMode="auto">
            <a:xfrm>
              <a:off x="3368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5" name="Rectangle 511"/>
            <p:cNvSpPr>
              <a:spLocks noChangeArrowheads="1"/>
            </p:cNvSpPr>
            <p:nvPr/>
          </p:nvSpPr>
          <p:spPr bwMode="auto">
            <a:xfrm>
              <a:off x="3224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6" name="Rectangle 512"/>
            <p:cNvSpPr>
              <a:spLocks noChangeArrowheads="1"/>
            </p:cNvSpPr>
            <p:nvPr/>
          </p:nvSpPr>
          <p:spPr bwMode="auto">
            <a:xfrm>
              <a:off x="3079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7" name="Rectangle 513"/>
            <p:cNvSpPr>
              <a:spLocks noChangeArrowheads="1"/>
            </p:cNvSpPr>
            <p:nvPr/>
          </p:nvSpPr>
          <p:spPr bwMode="auto">
            <a:xfrm>
              <a:off x="2935" y="1698"/>
              <a:ext cx="14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8" name="Rectangle 514"/>
            <p:cNvSpPr>
              <a:spLocks noChangeArrowheads="1"/>
            </p:cNvSpPr>
            <p:nvPr/>
          </p:nvSpPr>
          <p:spPr bwMode="auto">
            <a:xfrm>
              <a:off x="2790" y="1698"/>
              <a:ext cx="14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45000"/>
                </a:spcBef>
                <a:buClr>
                  <a:schemeClr val="accent2"/>
                </a:buClr>
              </a:pPr>
              <a:endParaRPr lang="zh-TW" altLang="zh-TW"/>
            </a:p>
          </p:txBody>
        </p:sp>
        <p:sp>
          <p:nvSpPr>
            <p:cNvPr id="53379" name="Line 515"/>
            <p:cNvSpPr>
              <a:spLocks noChangeShapeType="1"/>
            </p:cNvSpPr>
            <p:nvPr/>
          </p:nvSpPr>
          <p:spPr bwMode="auto">
            <a:xfrm>
              <a:off x="2790" y="1698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Line 516"/>
            <p:cNvSpPr>
              <a:spLocks noChangeShapeType="1"/>
            </p:cNvSpPr>
            <p:nvPr/>
          </p:nvSpPr>
          <p:spPr bwMode="auto">
            <a:xfrm>
              <a:off x="2790" y="2024"/>
              <a:ext cx="2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Line 517"/>
            <p:cNvSpPr>
              <a:spLocks noChangeShapeType="1"/>
            </p:cNvSpPr>
            <p:nvPr/>
          </p:nvSpPr>
          <p:spPr bwMode="auto">
            <a:xfrm>
              <a:off x="2790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2" name="Line 518"/>
            <p:cNvSpPr>
              <a:spLocks noChangeShapeType="1"/>
            </p:cNvSpPr>
            <p:nvPr/>
          </p:nvSpPr>
          <p:spPr bwMode="auto">
            <a:xfrm>
              <a:off x="293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Line 519"/>
            <p:cNvSpPr>
              <a:spLocks noChangeShapeType="1"/>
            </p:cNvSpPr>
            <p:nvPr/>
          </p:nvSpPr>
          <p:spPr bwMode="auto">
            <a:xfrm>
              <a:off x="307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Line 520"/>
            <p:cNvSpPr>
              <a:spLocks noChangeShapeType="1"/>
            </p:cNvSpPr>
            <p:nvPr/>
          </p:nvSpPr>
          <p:spPr bwMode="auto">
            <a:xfrm>
              <a:off x="322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5" name="Line 521"/>
            <p:cNvSpPr>
              <a:spLocks noChangeShapeType="1"/>
            </p:cNvSpPr>
            <p:nvPr/>
          </p:nvSpPr>
          <p:spPr bwMode="auto">
            <a:xfrm>
              <a:off x="336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Line 522"/>
            <p:cNvSpPr>
              <a:spLocks noChangeShapeType="1"/>
            </p:cNvSpPr>
            <p:nvPr/>
          </p:nvSpPr>
          <p:spPr bwMode="auto">
            <a:xfrm>
              <a:off x="3513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Line 523"/>
            <p:cNvSpPr>
              <a:spLocks noChangeShapeType="1"/>
            </p:cNvSpPr>
            <p:nvPr/>
          </p:nvSpPr>
          <p:spPr bwMode="auto">
            <a:xfrm>
              <a:off x="365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8" name="Line 524"/>
            <p:cNvSpPr>
              <a:spLocks noChangeShapeType="1"/>
            </p:cNvSpPr>
            <p:nvPr/>
          </p:nvSpPr>
          <p:spPr bwMode="auto">
            <a:xfrm>
              <a:off x="3802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Line 525"/>
            <p:cNvSpPr>
              <a:spLocks noChangeShapeType="1"/>
            </p:cNvSpPr>
            <p:nvPr/>
          </p:nvSpPr>
          <p:spPr bwMode="auto">
            <a:xfrm>
              <a:off x="3947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0" name="Line 526"/>
            <p:cNvSpPr>
              <a:spLocks noChangeShapeType="1"/>
            </p:cNvSpPr>
            <p:nvPr/>
          </p:nvSpPr>
          <p:spPr bwMode="auto">
            <a:xfrm>
              <a:off x="4091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Line 527"/>
            <p:cNvSpPr>
              <a:spLocks noChangeShapeType="1"/>
            </p:cNvSpPr>
            <p:nvPr/>
          </p:nvSpPr>
          <p:spPr bwMode="auto">
            <a:xfrm>
              <a:off x="4236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Line 528"/>
            <p:cNvSpPr>
              <a:spLocks noChangeShapeType="1"/>
            </p:cNvSpPr>
            <p:nvPr/>
          </p:nvSpPr>
          <p:spPr bwMode="auto">
            <a:xfrm>
              <a:off x="4380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3" name="Line 529"/>
            <p:cNvSpPr>
              <a:spLocks noChangeShapeType="1"/>
            </p:cNvSpPr>
            <p:nvPr/>
          </p:nvSpPr>
          <p:spPr bwMode="auto">
            <a:xfrm>
              <a:off x="4525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Line 530"/>
            <p:cNvSpPr>
              <a:spLocks noChangeShapeType="1"/>
            </p:cNvSpPr>
            <p:nvPr/>
          </p:nvSpPr>
          <p:spPr bwMode="auto">
            <a:xfrm>
              <a:off x="4669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Line 531"/>
            <p:cNvSpPr>
              <a:spLocks noChangeShapeType="1"/>
            </p:cNvSpPr>
            <p:nvPr/>
          </p:nvSpPr>
          <p:spPr bwMode="auto">
            <a:xfrm>
              <a:off x="4814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6" name="Line 532"/>
            <p:cNvSpPr>
              <a:spLocks noChangeShapeType="1"/>
            </p:cNvSpPr>
            <p:nvPr/>
          </p:nvSpPr>
          <p:spPr bwMode="auto">
            <a:xfrm>
              <a:off x="4958" y="1698"/>
              <a:ext cx="0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Line 533"/>
            <p:cNvSpPr>
              <a:spLocks noChangeShapeType="1"/>
            </p:cNvSpPr>
            <p:nvPr/>
          </p:nvSpPr>
          <p:spPr bwMode="auto">
            <a:xfrm>
              <a:off x="5103" y="1698"/>
              <a:ext cx="0" cy="3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911" name="Group 1030"/>
          <p:cNvGrpSpPr>
            <a:grpSpLocks/>
          </p:cNvGrpSpPr>
          <p:nvPr/>
        </p:nvGrpSpPr>
        <p:grpSpPr bwMode="auto">
          <a:xfrm>
            <a:off x="2009775" y="1974850"/>
            <a:ext cx="3125788" cy="301625"/>
            <a:chOff x="1266" y="1244"/>
            <a:chExt cx="1969" cy="190"/>
          </a:xfrm>
        </p:grpSpPr>
        <p:sp>
          <p:nvSpPr>
            <p:cNvPr id="53360" name="Line 1026"/>
            <p:cNvSpPr>
              <a:spLocks noChangeShapeType="1"/>
            </p:cNvSpPr>
            <p:nvPr/>
          </p:nvSpPr>
          <p:spPr bwMode="auto">
            <a:xfrm flipH="1">
              <a:off x="1274" y="1250"/>
              <a:ext cx="0" cy="1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Line 1027"/>
            <p:cNvSpPr>
              <a:spLocks noChangeShapeType="1"/>
            </p:cNvSpPr>
            <p:nvPr/>
          </p:nvSpPr>
          <p:spPr bwMode="auto">
            <a:xfrm>
              <a:off x="1266" y="1250"/>
              <a:ext cx="19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Line 1028"/>
            <p:cNvSpPr>
              <a:spLocks noChangeShapeType="1"/>
            </p:cNvSpPr>
            <p:nvPr/>
          </p:nvSpPr>
          <p:spPr bwMode="auto">
            <a:xfrm>
              <a:off x="3228" y="1244"/>
              <a:ext cx="0" cy="1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7" name="Text Box 1031"/>
          <p:cNvSpPr txBox="1">
            <a:spLocks noChangeArrowheads="1"/>
          </p:cNvSpPr>
          <p:nvPr/>
        </p:nvSpPr>
        <p:spPr bwMode="auto">
          <a:xfrm>
            <a:off x="2195513" y="1557338"/>
            <a:ext cx="334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rgbClr val="0000FF"/>
                </a:solidFill>
              </a:rPr>
              <a:t>Live-page copying</a:t>
            </a:r>
          </a:p>
        </p:txBody>
      </p:sp>
    </p:spTree>
    <p:extLst>
      <p:ext uri="{BB962C8B-B14F-4D97-AF65-F5344CB8AC3E}">
        <p14:creationId xmlns:p14="http://schemas.microsoft.com/office/powerpoint/2010/main" val="3457116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/>
              <a:t>Challenges of Flash Memory Management</a:t>
            </a:r>
            <a:endParaRPr lang="zh-TW" altLang="en-US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105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TW" dirty="0" err="1" smtClean="0"/>
              <a:t>Endurability</a:t>
            </a:r>
            <a:endParaRPr lang="en-US" altLang="zh-TW" dirty="0" smtClean="0"/>
          </a:p>
          <a:p>
            <a:pPr lvl="1">
              <a:lnSpc>
                <a:spcPct val="85000"/>
              </a:lnSpc>
            </a:pPr>
            <a:r>
              <a:rPr lang="en-US" altLang="zh-TW" dirty="0" smtClean="0"/>
              <a:t>Frequently updating of data might “wear out” flash-memory blocks.</a:t>
            </a:r>
          </a:p>
          <a:p>
            <a:pPr lvl="2">
              <a:lnSpc>
                <a:spcPct val="85000"/>
              </a:lnSpc>
            </a:pPr>
            <a:r>
              <a:rPr lang="en-US" altLang="zh-TW" b="1" dirty="0" smtClean="0">
                <a:solidFill>
                  <a:srgbClr val="006600"/>
                </a:solidFill>
              </a:rPr>
              <a:t>Wear leveling</a:t>
            </a:r>
          </a:p>
          <a:p>
            <a:pPr lvl="3">
              <a:lnSpc>
                <a:spcPct val="85000"/>
              </a:lnSpc>
            </a:pPr>
            <a:r>
              <a:rPr kumimoji="1" lang="en-US" altLang="zh-TW" dirty="0" smtClean="0"/>
              <a:t>Increasing access frequencies</a:t>
            </a:r>
            <a:endParaRPr kumimoji="1" lang="en-US" altLang="zh-TW" dirty="0" smtClean="0">
              <a:sym typeface="Wingdings" panose="05000000000000000000" pitchFamily="2" charset="2"/>
            </a:endParaRPr>
          </a:p>
          <a:p>
            <a:pPr lvl="3">
              <a:lnSpc>
                <a:spcPct val="85000"/>
              </a:lnSpc>
            </a:pPr>
            <a:r>
              <a:rPr kumimoji="1" lang="en-US" altLang="zh-TW" dirty="0" smtClean="0"/>
              <a:t>Decreasing erase cycles</a:t>
            </a:r>
          </a:p>
          <a:p>
            <a:pPr>
              <a:lnSpc>
                <a:spcPct val="85000"/>
              </a:lnSpc>
            </a:pPr>
            <a:r>
              <a:rPr lang="en-US" altLang="zh-TW" dirty="0" smtClean="0"/>
              <a:t>Reliability</a:t>
            </a:r>
          </a:p>
          <a:p>
            <a:pPr lvl="1">
              <a:lnSpc>
                <a:spcPct val="85000"/>
              </a:lnSpc>
            </a:pPr>
            <a:r>
              <a:rPr lang="en-US" altLang="zh-TW" dirty="0" smtClean="0"/>
              <a:t>The error probability is exaggerated when the manufacturing density increases.</a:t>
            </a:r>
          </a:p>
          <a:p>
            <a:pPr lvl="1">
              <a:lnSpc>
                <a:spcPct val="85000"/>
              </a:lnSpc>
            </a:pPr>
            <a:r>
              <a:rPr lang="en-US" altLang="zh-TW" dirty="0" smtClean="0"/>
              <a:t>Different error patterns impose challenges on error correction.</a:t>
            </a:r>
          </a:p>
          <a:p>
            <a:pPr lvl="2">
              <a:lnSpc>
                <a:spcPct val="85000"/>
              </a:lnSpc>
            </a:pPr>
            <a:r>
              <a:rPr lang="en-US" altLang="zh-TW" dirty="0" smtClean="0"/>
              <a:t>Random error</a:t>
            </a:r>
          </a:p>
          <a:p>
            <a:pPr lvl="2">
              <a:lnSpc>
                <a:spcPct val="85000"/>
              </a:lnSpc>
            </a:pPr>
            <a:r>
              <a:rPr lang="en-US" altLang="zh-TW" dirty="0" smtClean="0"/>
              <a:t>Burst error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36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BB0BE8-B478-4E2B-8E26-1FDF8730C4C9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55299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10C16DF7-F117-4155-9DC8-C1EAA3FCF0FD}" type="slidenum">
              <a:rPr lang="en-US" altLang="zh-TW" sz="1200">
                <a:solidFill>
                  <a:srgbClr val="3F3F3F"/>
                </a:solidFill>
              </a:rPr>
              <a:pPr algn="l" eaLnBrk="1" hangingPunct="1"/>
              <a:t>38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Motivation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limited bound on erase cycles</a:t>
            </a:r>
          </a:p>
          <a:p>
            <a:pPr lvl="1" eaLnBrk="1" hangingPunct="1"/>
            <a:r>
              <a:rPr lang="en-US" altLang="zh-TW" smtClean="0"/>
              <a:t>SLC : </a:t>
            </a:r>
            <a:r>
              <a:rPr lang="en-US" altLang="zh-TW" smtClean="0">
                <a:solidFill>
                  <a:srgbClr val="006600"/>
                </a:solidFill>
              </a:rPr>
              <a:t>100,000</a:t>
            </a:r>
          </a:p>
          <a:p>
            <a:pPr lvl="1" eaLnBrk="1" hangingPunct="1"/>
            <a:r>
              <a:rPr lang="en-US" altLang="zh-TW" smtClean="0"/>
              <a:t>MLC</a:t>
            </a:r>
            <a:r>
              <a:rPr lang="en-US" altLang="zh-TW" baseline="-25000" smtClean="0"/>
              <a:t>x2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006600"/>
                </a:solidFill>
              </a:rPr>
              <a:t>10,000</a:t>
            </a:r>
          </a:p>
          <a:p>
            <a:pPr eaLnBrk="1" hangingPunct="1"/>
            <a:endParaRPr lang="en-US" altLang="zh-TW" smtClean="0">
              <a:ea typeface="AR MinchoL JIS" pitchFamily="49" charset="-128"/>
            </a:endParaRPr>
          </a:p>
          <a:p>
            <a:pPr eaLnBrk="1" hangingPunct="1"/>
            <a:r>
              <a:rPr lang="en-US" altLang="zh-TW" smtClean="0">
                <a:ea typeface="AR MinchoL JIS" pitchFamily="49" charset="-128"/>
              </a:rPr>
              <a:t>Applications with frequent access</a:t>
            </a:r>
          </a:p>
          <a:p>
            <a:pPr lvl="1" eaLnBrk="1" hangingPunct="1"/>
            <a:r>
              <a:rPr lang="en-US" altLang="zh-TW" smtClean="0">
                <a:ea typeface="AR MinchoL JIS" pitchFamily="49" charset="-128"/>
              </a:rPr>
              <a:t>Disk Cache (e.g., </a:t>
            </a:r>
            <a:r>
              <a:rPr lang="en-US" altLang="zh-TW" smtClean="0">
                <a:solidFill>
                  <a:srgbClr val="0000FF"/>
                </a:solidFill>
                <a:ea typeface="AR MinchoL JIS" pitchFamily="49" charset="-128"/>
              </a:rPr>
              <a:t>Robson / TurboMemory</a:t>
            </a:r>
            <a:r>
              <a:rPr lang="en-US" altLang="zh-TW" smtClean="0">
                <a:ea typeface="AR MinchoL JIS" pitchFamily="49" charset="-128"/>
              </a:rPr>
              <a:t>)</a:t>
            </a:r>
          </a:p>
          <a:p>
            <a:pPr lvl="1" eaLnBrk="1" hangingPunct="1"/>
            <a:r>
              <a:rPr lang="en-US" altLang="zh-TW" smtClean="0">
                <a:ea typeface="AR MinchoL JIS" pitchFamily="49" charset="-128"/>
              </a:rPr>
              <a:t>Solid State Disks (SSD)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55302" name="Picture 5" descr="_E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005263"/>
            <a:ext cx="14398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764338" y="5467350"/>
            <a:ext cx="197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6600"/>
                </a:solidFill>
              </a:rPr>
              <a:t>Solid State Disk</a:t>
            </a:r>
          </a:p>
        </p:txBody>
      </p:sp>
      <p:pic>
        <p:nvPicPr>
          <p:cNvPr id="55304" name="Picture 20" descr="olympus_xd1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47863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3" descr="l_ml_produkt_1_sandisk-512-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146300"/>
            <a:ext cx="14128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011363"/>
            <a:ext cx="7381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26" descr="20061212062129_930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738438"/>
            <a:ext cx="6080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86050"/>
            <a:ext cx="8080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0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233F2-2E8B-4952-9BD8-7F4C7A2DD8AC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57347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38AF1283-B0C5-4EED-8C5D-FC3400848362}" type="slidenum">
              <a:rPr lang="en-US" altLang="zh-TW" sz="1200">
                <a:solidFill>
                  <a:srgbClr val="3F3F3F"/>
                </a:solidFill>
              </a:rPr>
              <a:pPr algn="l" eaLnBrk="1" hangingPunct="1"/>
              <a:t>39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/>
              <a:t>Design Considerations in Static Wear Leveling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Scalability Issues</a:t>
            </a:r>
          </a:p>
          <a:p>
            <a:pPr lvl="1" eaLnBrk="1" hangingPunct="1"/>
            <a:r>
              <a:rPr lang="en-US" altLang="zh-TW" smtClean="0"/>
              <a:t>The limitation on the 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    RAM space </a:t>
            </a:r>
          </a:p>
          <a:p>
            <a:pPr lvl="1" eaLnBrk="1" hangingPunct="1"/>
            <a:r>
              <a:rPr lang="en-US" altLang="zh-TW" smtClean="0"/>
              <a:t>The limitation on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    computing power</a:t>
            </a:r>
          </a:p>
          <a:p>
            <a:pPr eaLnBrk="1" hangingPunct="1"/>
            <a:r>
              <a:rPr lang="en-US" altLang="zh-TW" smtClean="0"/>
              <a:t>Compatibility Issue</a:t>
            </a:r>
          </a:p>
          <a:p>
            <a:pPr lvl="1" eaLnBrk="1" hangingPunct="1"/>
            <a:r>
              <a:rPr lang="en-US" altLang="zh-TW" smtClean="0"/>
              <a:t>Compatibility with </a:t>
            </a:r>
            <a:br>
              <a:rPr lang="en-US" altLang="zh-TW" smtClean="0"/>
            </a:br>
            <a:r>
              <a:rPr lang="en-US" altLang="zh-TW" smtClean="0"/>
              <a:t>FTL and NFTL</a:t>
            </a: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5219700" y="5895975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/>
              <a:t>Source: NapkinLinks, Aug 2008</a:t>
            </a:r>
            <a:r>
              <a:rPr lang="en-US" altLang="zh-TW"/>
              <a:t> </a:t>
            </a:r>
            <a:endParaRPr lang="zh-TW" altLang="en-US"/>
          </a:p>
        </p:txBody>
      </p:sp>
      <p:pic>
        <p:nvPicPr>
          <p:cNvPr id="57351" name="Picture 11" descr="semi_flash_nandflash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060575"/>
            <a:ext cx="49053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457200"/>
            <a:ext cx="9410700" cy="18653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Flash-based SSD Characteristics</a:t>
            </a:r>
            <a:endParaRPr lang="en-US" dirty="0"/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190500" y="1408176"/>
            <a:ext cx="5410200" cy="5221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Random read is the same as sequential.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Read and write by  the unit of pages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Does not allow overwrite. Need erase before writes.  Erase is performed in </a:t>
            </a:r>
            <a:r>
              <a:rPr lang="en-US" altLang="en-US" sz="1700" b="1" dirty="0" smtClean="0"/>
              <a:t>blocks</a:t>
            </a:r>
            <a:endParaRPr lang="en-US" altLang="en-US" sz="1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Typical block size is 128 K and page size </a:t>
            </a:r>
            <a:r>
              <a:rPr lang="en-US" altLang="en-US" sz="1700" b="1" dirty="0" smtClean="0"/>
              <a:t>2K</a:t>
            </a:r>
            <a:endParaRPr lang="en-US" altLang="en-US" sz="1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Write is slower than read. Erase is a very slow </a:t>
            </a:r>
            <a:r>
              <a:rPr lang="en-US" altLang="en-US" sz="1700" b="1" dirty="0" smtClean="0"/>
              <a:t>operation</a:t>
            </a:r>
            <a:endParaRPr lang="en-US" altLang="en-US" sz="1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Read takes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25 microseconds</a:t>
            </a:r>
            <a:r>
              <a:rPr lang="en-US" altLang="en-US" sz="1700" b="1" dirty="0" smtClean="0"/>
              <a:t>, write takes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200 microseconds</a:t>
            </a:r>
            <a:r>
              <a:rPr lang="en-US" altLang="en-US" sz="1700" b="1" dirty="0" smtClean="0"/>
              <a:t>,  and erase takes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1500 microseconds </a:t>
            </a:r>
            <a:endParaRPr lang="en-US" altLang="en-US" sz="1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Limited number of writes per cell. 100 K for SLC and 10K for MLC</a:t>
            </a:r>
            <a:r>
              <a:rPr lang="en-US" altLang="en-US" sz="1700" b="1" dirty="0" smtClean="0"/>
              <a:t>.</a:t>
            </a:r>
            <a:endParaRPr lang="en-US" altLang="en-US" sz="17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/>
              <a:t>Flash Translation Layer  (FTL)  sits in between file system  and SSD. FTL provides remapping and wear-leveling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b="1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448300" y="5867400"/>
            <a:ext cx="3695700" cy="495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40" rIns="91440" bIns="45720" rtlCol="0"/>
          <a:lstStyle/>
          <a:p>
            <a:pPr>
              <a:defRPr/>
            </a:pPr>
            <a:r>
              <a:rPr lang="en-US" sz="800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Figure Source: “</a:t>
            </a:r>
            <a:r>
              <a:rPr lang="en-US" sz="800" b="1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BPLRU: A Buffer Management Scheme for Improving Random Writes in Flash Storage”, </a:t>
            </a:r>
            <a:r>
              <a:rPr lang="en-US" sz="800" b="1" dirty="0" err="1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Hyojun</a:t>
            </a:r>
            <a:r>
              <a:rPr lang="en-US" sz="800" b="1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 Kim and </a:t>
            </a:r>
            <a:r>
              <a:rPr lang="en-US" sz="800" b="1" dirty="0" err="1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Seongjun</a:t>
            </a:r>
            <a:r>
              <a:rPr lang="en-US" sz="800" b="1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800" b="1" dirty="0" err="1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Ahn</a:t>
            </a:r>
            <a:r>
              <a:rPr lang="en-US" sz="800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, FAST 2008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4632BA-E950-4B01-8169-6ED4E5D65A09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8176"/>
            <a:ext cx="3467100" cy="41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81700" y="2743200"/>
            <a:ext cx="30861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488" name="TextBox 16"/>
          <p:cNvSpPr txBox="1">
            <a:spLocks noChangeArrowheads="1"/>
          </p:cNvSpPr>
          <p:nvPr/>
        </p:nvSpPr>
        <p:spPr bwMode="auto">
          <a:xfrm>
            <a:off x="7239000" y="5524500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424216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8A8CCB-FFB7-456A-A800-40E1DAC65643}" type="datetime4">
              <a:rPr lang="en-US" altLang="zh-TW" sz="1200">
                <a:solidFill>
                  <a:srgbClr val="3F3F3F"/>
                </a:solidFill>
              </a:rPr>
              <a:pPr eaLnBrk="1" hangingPunct="1"/>
              <a:t>February 5, 2017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2EC5C1EC-3D53-46CD-B75A-341F5FF19A70}" type="slidenum">
              <a:rPr lang="en-US" altLang="zh-TW" sz="1200">
                <a:solidFill>
                  <a:srgbClr val="3F3F3F"/>
                </a:solidFill>
              </a:rPr>
              <a:pPr algn="l" eaLnBrk="1" hangingPunct="1"/>
              <a:t>40</a:t>
            </a:fld>
            <a:endParaRPr lang="en-US" altLang="zh-TW" sz="1200">
              <a:solidFill>
                <a:srgbClr val="3F3F3F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/>
              <a:t>An Efficient Static Wear Leveling Mechanism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551238" cy="4648200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A </a:t>
            </a:r>
            <a:r>
              <a:rPr lang="en-US" altLang="zh-TW" sz="2400" dirty="0" smtClean="0">
                <a:solidFill>
                  <a:srgbClr val="0000FF"/>
                </a:solidFill>
              </a:rPr>
              <a:t>modular design </a:t>
            </a:r>
            <a:r>
              <a:rPr lang="en-US" altLang="zh-TW" sz="2400" dirty="0" smtClean="0"/>
              <a:t>for compatibility considerations </a:t>
            </a:r>
          </a:p>
          <a:p>
            <a:pPr eaLnBrk="1" hangingPunct="1"/>
            <a:r>
              <a:rPr lang="en-US" altLang="zh-TW" sz="2400" dirty="0" smtClean="0"/>
              <a:t>A SWL mechanism</a:t>
            </a:r>
          </a:p>
          <a:p>
            <a:pPr lvl="1" eaLnBrk="1" hangingPunct="1"/>
            <a:r>
              <a:rPr lang="en-US" altLang="zh-TW" sz="2400" dirty="0" smtClean="0">
                <a:solidFill>
                  <a:srgbClr val="0000FF"/>
                </a:solidFill>
              </a:rPr>
              <a:t>Block Erasing Table</a:t>
            </a:r>
            <a:r>
              <a:rPr lang="en-US" altLang="zh-TW" sz="2400" dirty="0" smtClean="0"/>
              <a:t> (BET)</a:t>
            </a:r>
          </a:p>
          <a:p>
            <a:pPr lvl="2" eaLnBrk="1" hangingPunct="1"/>
            <a:r>
              <a:rPr lang="en-US" altLang="zh-TW" dirty="0" smtClean="0"/>
              <a:t>Bit flags</a:t>
            </a:r>
          </a:p>
          <a:p>
            <a:pPr lvl="1" eaLnBrk="1" hangingPunct="1"/>
            <a:r>
              <a:rPr lang="en-US" altLang="zh-TW" sz="2400" dirty="0" smtClean="0">
                <a:solidFill>
                  <a:srgbClr val="0000FF"/>
                </a:solidFill>
              </a:rPr>
              <a:t>SW Leveler</a:t>
            </a:r>
          </a:p>
          <a:p>
            <a:pPr lvl="2" eaLnBrk="1" hangingPunct="1"/>
            <a:r>
              <a:rPr lang="en-US" altLang="zh-TW" dirty="0" smtClean="0"/>
              <a:t>SWL-Procedure</a:t>
            </a:r>
          </a:p>
          <a:p>
            <a:pPr lvl="2" eaLnBrk="1" hangingPunct="1"/>
            <a:r>
              <a:rPr lang="en-US" altLang="zh-TW" dirty="0" smtClean="0"/>
              <a:t>SWL-Update</a:t>
            </a:r>
          </a:p>
          <a:p>
            <a:pPr eaLnBrk="1" hangingPunct="1"/>
            <a:endParaRPr lang="en-US" altLang="zh-TW" sz="2400" dirty="0" smtClean="0"/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3908425" y="2071688"/>
            <a:ext cx="4972050" cy="40846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pic>
        <p:nvPicPr>
          <p:cNvPr id="58375" name="Objec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066800"/>
            <a:ext cx="5040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7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228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953000"/>
          </a:xfrm>
        </p:spPr>
        <p:txBody>
          <a:bodyPr/>
          <a:lstStyle/>
          <a:p>
            <a:r>
              <a:rPr lang="en-US" altLang="en-US" dirty="0" smtClean="0"/>
              <a:t>Wearing at Data Blocks Can Be Naturally  Balanced by</a:t>
            </a:r>
          </a:p>
          <a:p>
            <a:pPr lvl="1"/>
            <a:r>
              <a:rPr lang="en-US" altLang="en-US" dirty="0" smtClean="0"/>
              <a:t>Storing Hot Data Blocks in Less Worn Blocks</a:t>
            </a:r>
          </a:p>
          <a:p>
            <a:pPr lvl="1"/>
            <a:r>
              <a:rPr lang="en-US" altLang="en-US" dirty="0" smtClean="0"/>
              <a:t>Storing Cold Data Blocks in Most Worn Blocks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r>
              <a:rPr lang="en-US" altLang="en-US" dirty="0" smtClean="0"/>
              <a:t>A Complete Balanced Wearing Can Only Be Possible Through</a:t>
            </a:r>
          </a:p>
          <a:p>
            <a:pPr lvl="1"/>
            <a:r>
              <a:rPr lang="en-US" altLang="en-US" dirty="0" smtClean="0"/>
              <a:t>Cold Data Migrations</a:t>
            </a:r>
          </a:p>
        </p:txBody>
      </p:sp>
    </p:spTree>
    <p:extLst>
      <p:ext uri="{BB962C8B-B14F-4D97-AF65-F5344CB8AC3E}">
        <p14:creationId xmlns:p14="http://schemas.microsoft.com/office/powerpoint/2010/main" val="8085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 As Much As Natural Balancing As Possible</a:t>
            </a:r>
          </a:p>
          <a:p>
            <a:r>
              <a:rPr lang="en-US" altLang="en-US" smtClean="0"/>
              <a:t>Wearing Do Not Needs to Be Completely Balanced at The Early Stage of Flash Memory</a:t>
            </a:r>
          </a:p>
          <a:p>
            <a:r>
              <a:rPr lang="en-US" altLang="en-US" smtClean="0"/>
              <a:t>Wearing of Blocks Can Be Gradually Balanced at the End of Flash Life Span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FB4FF9-6F75-4CBE-B5DD-A876D46BE19A}" type="datetime1">
              <a:rPr lang="en-US" altLang="en-US" sz="1200">
                <a:solidFill>
                  <a:srgbClr val="3F3F3F"/>
                </a:solidFill>
              </a:rPr>
              <a:pPr eaLnBrk="1" hangingPunct="1"/>
              <a:t>2/5/2017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F3F3F"/>
                </a:solidFill>
              </a:rPr>
              <a:t>University of Minnesota  </a:t>
            </a:r>
            <a:r>
              <a:rPr lang="en-US" altLang="en-US" sz="1200" u="sng">
                <a:solidFill>
                  <a:srgbClr val="3F3F3F"/>
                </a:solidFill>
              </a:rPr>
              <a:t>D</a:t>
            </a:r>
            <a:r>
              <a:rPr lang="en-US" altLang="en-US" sz="1200">
                <a:solidFill>
                  <a:srgbClr val="3F3F3F"/>
                </a:solidFill>
              </a:rPr>
              <a:t>igital Technology Center  </a:t>
            </a:r>
            <a:r>
              <a:rPr lang="en-US" altLang="en-US" sz="1200" u="sng">
                <a:solidFill>
                  <a:srgbClr val="3F3F3F"/>
                </a:solidFill>
              </a:rPr>
              <a:t>I</a:t>
            </a:r>
            <a:r>
              <a:rPr lang="en-US" altLang="en-US" sz="1200">
                <a:solidFill>
                  <a:srgbClr val="3F3F3F"/>
                </a:solidFill>
              </a:rPr>
              <a:t>ntelligent </a:t>
            </a:r>
            <a:r>
              <a:rPr lang="en-US" altLang="en-US" sz="1200" u="sng">
                <a:solidFill>
                  <a:srgbClr val="3F3F3F"/>
                </a:solidFill>
              </a:rPr>
              <a:t>S</a:t>
            </a:r>
            <a:r>
              <a:rPr lang="en-US" altLang="en-US" sz="1200">
                <a:solidFill>
                  <a:srgbClr val="3F3F3F"/>
                </a:solidFill>
              </a:rPr>
              <a:t>torage </a:t>
            </a:r>
            <a:r>
              <a:rPr lang="en-US" altLang="en-US" sz="1200" u="sng">
                <a:solidFill>
                  <a:srgbClr val="3F3F3F"/>
                </a:solidFill>
              </a:rPr>
              <a:t>C</a:t>
            </a:r>
            <a:r>
              <a:rPr lang="en-US" altLang="en-US" sz="1200">
                <a:solidFill>
                  <a:srgbClr val="3F3F3F"/>
                </a:solidFill>
              </a:rPr>
              <a:t>onsortium</a:t>
            </a:r>
            <a:endParaRPr lang="en-US" altLang="en-US" sz="1200" i="1">
              <a:solidFill>
                <a:srgbClr val="3F3F3F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B58661-7805-4FE0-B639-8DE28C57DBAD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47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Basic Algorithm Maintaining K Consecutive Lists of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8100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238750"/>
            <a:ext cx="6477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57725"/>
            <a:ext cx="68580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667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667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667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3810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38400" y="3810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458" name="TextBox 35"/>
          <p:cNvSpPr txBox="1">
            <a:spLocks noChangeArrowheads="1"/>
          </p:cNvSpPr>
          <p:nvPr/>
        </p:nvSpPr>
        <p:spPr bwMode="auto">
          <a:xfrm>
            <a:off x="914400" y="2819400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.</a:t>
            </a:r>
          </a:p>
        </p:txBody>
      </p:sp>
      <p:sp>
        <p:nvSpPr>
          <p:cNvPr id="61459" name="TextBox 36"/>
          <p:cNvSpPr txBox="1">
            <a:spLocks noChangeArrowheads="1"/>
          </p:cNvSpPr>
          <p:nvPr/>
        </p:nvSpPr>
        <p:spPr bwMode="auto">
          <a:xfrm>
            <a:off x="914400" y="4029075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4800" y="2667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912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9400" y="22098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463" name="TextBox 22"/>
          <p:cNvSpPr txBox="1">
            <a:spLocks noChangeArrowheads="1"/>
          </p:cNvSpPr>
          <p:nvPr/>
        </p:nvSpPr>
        <p:spPr bwMode="auto">
          <a:xfrm>
            <a:off x="0" y="15621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Queue #</a:t>
            </a:r>
          </a:p>
        </p:txBody>
      </p:sp>
      <p:sp>
        <p:nvSpPr>
          <p:cNvPr id="61464" name="TextBox 23"/>
          <p:cNvSpPr txBox="1">
            <a:spLocks noChangeArrowheads="1"/>
          </p:cNvSpPr>
          <p:nvPr/>
        </p:nvSpPr>
        <p:spPr bwMode="auto">
          <a:xfrm>
            <a:off x="3238500" y="1676400"/>
            <a:ext cx="194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Block</a:t>
            </a:r>
            <a:r>
              <a:rPr lang="en-US" altLang="en-US" sz="2400" b="1"/>
              <a:t> List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228600" y="2209800"/>
            <a:ext cx="381000" cy="1905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1466" name="TextBox 26"/>
          <p:cNvSpPr txBox="1">
            <a:spLocks noChangeArrowheads="1"/>
          </p:cNvSpPr>
          <p:nvPr/>
        </p:nvSpPr>
        <p:spPr bwMode="auto">
          <a:xfrm>
            <a:off x="1905000" y="472440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K is the allowed difference between </a:t>
            </a:r>
            <a:r>
              <a:rPr lang="en-US" altLang="en-US" dirty="0" err="1"/>
              <a:t>Wear_Max</a:t>
            </a:r>
            <a:r>
              <a:rPr lang="en-US" altLang="en-US" dirty="0"/>
              <a:t> and </a:t>
            </a:r>
            <a:r>
              <a:rPr lang="en-US" altLang="en-US" dirty="0" err="1"/>
              <a:t>Wear_Min</a:t>
            </a:r>
            <a:endParaRPr lang="en-US" altLang="en-US" dirty="0"/>
          </a:p>
        </p:txBody>
      </p:sp>
      <p:sp>
        <p:nvSpPr>
          <p:cNvPr id="61467" name="TextBox 26"/>
          <p:cNvSpPr txBox="1">
            <a:spLocks noChangeArrowheads="1"/>
          </p:cNvSpPr>
          <p:nvPr/>
        </p:nvSpPr>
        <p:spPr bwMode="auto">
          <a:xfrm>
            <a:off x="533400" y="5558159"/>
            <a:ext cx="81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100 K</a:t>
            </a:r>
          </a:p>
        </p:txBody>
      </p:sp>
    </p:spTree>
    <p:extLst>
      <p:ext uri="{BB962C8B-B14F-4D97-AF65-F5344CB8AC3E}">
        <p14:creationId xmlns:p14="http://schemas.microsoft.com/office/powerpoint/2010/main" val="14030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10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Adaptive Wear-Leveling Algorithm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8328025" cy="4495800"/>
          </a:xfrm>
        </p:spPr>
        <p:txBody>
          <a:bodyPr/>
          <a:lstStyle/>
          <a:p>
            <a:r>
              <a:rPr lang="en-US" altLang="en-US" dirty="0" smtClean="0"/>
              <a:t>Use a large K at the beginning</a:t>
            </a:r>
          </a:p>
          <a:p>
            <a:r>
              <a:rPr lang="en-US" altLang="en-US" dirty="0" smtClean="0"/>
              <a:t>Gradually reduce K to close to 0</a:t>
            </a:r>
          </a:p>
          <a:p>
            <a:r>
              <a:rPr lang="en-US" altLang="en-US" dirty="0" smtClean="0"/>
              <a:t>This produce the best result when compared with a number of existing wear-leveling algorithms</a:t>
            </a: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477000"/>
            <a:ext cx="21336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65EE1F-1FF6-41C3-AD01-CF8CAF562771}" type="datetime1">
              <a:rPr lang="en-US" altLang="en-US" sz="1200">
                <a:solidFill>
                  <a:srgbClr val="3F3F3F"/>
                </a:solidFill>
              </a:rPr>
              <a:pPr eaLnBrk="1" hangingPunct="1"/>
              <a:t>2/5/2017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F3F3F"/>
                </a:solidFill>
              </a:rPr>
              <a:t>University of Minnesota  </a:t>
            </a:r>
            <a:r>
              <a:rPr lang="en-US" altLang="en-US" sz="1200" u="sng">
                <a:solidFill>
                  <a:srgbClr val="3F3F3F"/>
                </a:solidFill>
              </a:rPr>
              <a:t>D</a:t>
            </a:r>
            <a:r>
              <a:rPr lang="en-US" altLang="en-US" sz="1200">
                <a:solidFill>
                  <a:srgbClr val="3F3F3F"/>
                </a:solidFill>
              </a:rPr>
              <a:t>igital Technology Center  </a:t>
            </a:r>
            <a:r>
              <a:rPr lang="en-US" altLang="en-US" sz="1200" u="sng">
                <a:solidFill>
                  <a:srgbClr val="3F3F3F"/>
                </a:solidFill>
              </a:rPr>
              <a:t>I</a:t>
            </a:r>
            <a:r>
              <a:rPr lang="en-US" altLang="en-US" sz="1200">
                <a:solidFill>
                  <a:srgbClr val="3F3F3F"/>
                </a:solidFill>
              </a:rPr>
              <a:t>ntelligent </a:t>
            </a:r>
            <a:r>
              <a:rPr lang="en-US" altLang="en-US" sz="1200" u="sng">
                <a:solidFill>
                  <a:srgbClr val="3F3F3F"/>
                </a:solidFill>
              </a:rPr>
              <a:t>S</a:t>
            </a:r>
            <a:r>
              <a:rPr lang="en-US" altLang="en-US" sz="1200">
                <a:solidFill>
                  <a:srgbClr val="3F3F3F"/>
                </a:solidFill>
              </a:rPr>
              <a:t>torage </a:t>
            </a:r>
            <a:r>
              <a:rPr lang="en-US" altLang="en-US" sz="1200" u="sng">
                <a:solidFill>
                  <a:srgbClr val="3F3F3F"/>
                </a:solidFill>
              </a:rPr>
              <a:t>C</a:t>
            </a:r>
            <a:r>
              <a:rPr lang="en-US" altLang="en-US" sz="1200">
                <a:solidFill>
                  <a:srgbClr val="3F3F3F"/>
                </a:solidFill>
              </a:rPr>
              <a:t>onsortium</a:t>
            </a:r>
            <a:endParaRPr lang="en-US" altLang="en-US" sz="1200" i="1">
              <a:solidFill>
                <a:srgbClr val="3F3F3F"/>
              </a:solidFill>
            </a:endParaRP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4C5515-267C-460D-B434-F9877DAA1C6F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44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454025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575"/>
            <a:ext cx="9144000" cy="5940425"/>
          </a:xfrm>
        </p:spPr>
      </p:pic>
    </p:spTree>
    <p:extLst>
      <p:ext uri="{BB962C8B-B14F-4D97-AF65-F5344CB8AC3E}">
        <p14:creationId xmlns:p14="http://schemas.microsoft.com/office/powerpoint/2010/main" val="1053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Lifetime = 20K(Financial 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05628"/>
              </p:ext>
            </p:extLst>
          </p:nvPr>
        </p:nvGraphicFramePr>
        <p:xfrm>
          <a:off x="0" y="1219200"/>
          <a:ext cx="9144000" cy="4022985"/>
        </p:xfrm>
        <a:graphic>
          <a:graphicData uri="http://schemas.openxmlformats.org/drawingml/2006/table">
            <a:tbl>
              <a:tblPr/>
              <a:tblGrid>
                <a:gridCol w="1198563"/>
                <a:gridCol w="828675"/>
                <a:gridCol w="595312"/>
                <a:gridCol w="977900"/>
                <a:gridCol w="896938"/>
                <a:gridCol w="598487"/>
                <a:gridCol w="923925"/>
                <a:gridCol w="876300"/>
                <a:gridCol w="598488"/>
                <a:gridCol w="909637"/>
                <a:gridCol w="739775"/>
              </a:tblGrid>
              <a:tr h="20115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Algorithm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8K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Serviced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15K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20K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No.of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 cold data  migrations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91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Erase count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Dual Pool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7994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132.3M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14997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364.1M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475.2M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65K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Invigorator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7364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135.2M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14806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371.2M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2.75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573.2M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33K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Lifetime = 20K(Financial 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42452"/>
              </p:ext>
            </p:extLst>
          </p:nvPr>
        </p:nvGraphicFramePr>
        <p:xfrm>
          <a:off x="0" y="1219200"/>
          <a:ext cx="9144000" cy="4810161"/>
        </p:xfrm>
        <a:graphic>
          <a:graphicData uri="http://schemas.openxmlformats.org/drawingml/2006/table">
            <a:tbl>
              <a:tblPr/>
              <a:tblGrid>
                <a:gridCol w="1143000"/>
                <a:gridCol w="884238"/>
                <a:gridCol w="595312"/>
                <a:gridCol w="977900"/>
                <a:gridCol w="896938"/>
                <a:gridCol w="598487"/>
                <a:gridCol w="923925"/>
                <a:gridCol w="876300"/>
                <a:gridCol w="598488"/>
                <a:gridCol w="909637"/>
                <a:gridCol w="739775"/>
              </a:tblGrid>
              <a:tr h="247951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Algorithm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8K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Serviced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15K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20K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No.of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 cold data  migrations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12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Erase count</a:t>
                      </a:r>
                    </a:p>
                  </a:txBody>
                  <a:tcPr marT="45717" marB="45717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Dual Pool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7996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135.5M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14998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368.1M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478.7M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68K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4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Invigorator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7532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136.4M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14871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374.2M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574.1M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35K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Lifetime = 20K(Financial 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633080"/>
              </p:ext>
            </p:extLst>
          </p:nvPr>
        </p:nvGraphicFramePr>
        <p:xfrm>
          <a:off x="0" y="1219200"/>
          <a:ext cx="9144000" cy="5337176"/>
        </p:xfrm>
        <a:graphic>
          <a:graphicData uri="http://schemas.openxmlformats.org/drawingml/2006/table">
            <a:tbl>
              <a:tblPr/>
              <a:tblGrid>
                <a:gridCol w="636588"/>
                <a:gridCol w="887412"/>
                <a:gridCol w="636588"/>
                <a:gridCol w="1046162"/>
                <a:gridCol w="960438"/>
                <a:gridCol w="642937"/>
                <a:gridCol w="981075"/>
                <a:gridCol w="944563"/>
                <a:gridCol w="642937"/>
                <a:gridCol w="973138"/>
                <a:gridCol w="792162"/>
              </a:tblGrid>
              <a:tr h="222408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Algorithm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Serviced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15K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When max erase count = 20K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 Of write requests  Serviced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No.of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 cold data  migrations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011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Erase count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Mean Erase 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Std Dev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Dual Pool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138.5M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371.2M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456.7M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Invigorator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14692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376.3M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19998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568.1M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31K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Improving Write </a:t>
            </a:r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77CD35-67F4-447A-AA3B-2013212D881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49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675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799" y="893580"/>
            <a:ext cx="7162801" cy="5050019"/>
          </a:xfrm>
        </p:spPr>
      </p:pic>
      <p:sp>
        <p:nvSpPr>
          <p:cNvPr id="6" name="Rectangle 5"/>
          <p:cNvSpPr/>
          <p:nvPr/>
        </p:nvSpPr>
        <p:spPr>
          <a:xfrm>
            <a:off x="3009900" y="2667000"/>
            <a:ext cx="2286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</a:rPr>
              <a:t>Cache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4900" y="2362200"/>
            <a:ext cx="61341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smtClean="0"/>
              <a:t>DRAM, PC-RAM, NAND Flash and NOR Flash Comparison (Mogul et al 2009)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48157"/>
              </p:ext>
            </p:extLst>
          </p:nvPr>
        </p:nvGraphicFramePr>
        <p:xfrm>
          <a:off x="-1" y="1219200"/>
          <a:ext cx="9144000" cy="5181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50749"/>
                <a:gridCol w="861798"/>
                <a:gridCol w="1312282"/>
                <a:gridCol w="1116420"/>
                <a:gridCol w="1253491"/>
                <a:gridCol w="1116420"/>
                <a:gridCol w="1116420"/>
                <a:gridCol w="1116420"/>
              </a:tblGrid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Technology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Density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Endurance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(cycles)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Rand. read 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Write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Erase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Erase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Idle “on” power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DRAM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6-8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F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2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15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ambria Math"/>
                          <a:ea typeface="PMingLiU"/>
                          <a:cs typeface="Cambria Math"/>
                        </a:rPr>
                        <a:t>∼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40–60 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ambria Math"/>
                          <a:ea typeface="PMingLiU"/>
                          <a:cs typeface="Cambria Math"/>
                        </a:rPr>
                        <a:t>∼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40–60 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—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—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_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4W–8W/DIMM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NAND flash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4-5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F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2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5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–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6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5–50 us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200 us/page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2 ms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e.g. 512KB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_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NOR flash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10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F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2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5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–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6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endParaRPr lang="en-US" sz="1600" b="0" i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70 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1 us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1 sec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e.g. 128KB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_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PC-RAM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8-16 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F</a:t>
                      </a:r>
                      <a:r>
                        <a:rPr lang="en-US" sz="1600" b="0" i="0" baseline="3000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M I 8"/>
                          <a:ea typeface="PMingLiU"/>
                          <a:cs typeface="CMM I 8"/>
                        </a:rPr>
                        <a:t>2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endParaRPr lang="en-US" sz="1600" b="0" i="0" dirty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–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10</a:t>
                      </a:r>
                      <a:r>
                        <a:rPr lang="en-US" sz="1600" b="0" i="0" baseline="3000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8"/>
                          <a:ea typeface="PMingLiU"/>
                          <a:cs typeface="CM R 8"/>
                        </a:rPr>
                        <a:t>11</a:t>
                      </a: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 R 6"/>
                          <a:ea typeface="PMingLiU"/>
                          <a:cs typeface="CM R 6"/>
                        </a:rPr>
                        <a:t> </a:t>
                      </a:r>
                      <a:endParaRPr lang="en-US" sz="1600" b="0" i="0">
                        <a:ln w="28575"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60 ns?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100–1000 ns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—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—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CMS Y 8"/>
                          <a:ea typeface="PMingLiU"/>
                          <a:cs typeface="CMS Y 8"/>
                        </a:rPr>
                        <a:t>_</a:t>
                      </a:r>
                      <a:r>
                        <a:rPr lang="en-US" sz="1600" b="0" i="0" dirty="0">
                          <a:ln w="28575">
                            <a:solidFill>
                              <a:schemeClr val="bg2"/>
                            </a:solidFill>
                          </a:ln>
                          <a:solidFill>
                            <a:schemeClr val="bg2"/>
                          </a:solidFill>
                          <a:latin typeface="Times New Roman"/>
                          <a:ea typeface="PMingLiU"/>
                        </a:rPr>
                        <a:t>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Page-Level vs. Block-Level</a:t>
            </a:r>
            <a:endParaRPr lang="en-US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89900" y="67818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55F803-7DD1-4C68-A66D-0A8B79E2028C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50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38300"/>
            <a:ext cx="76581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95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51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18288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3505200"/>
            <a:ext cx="765810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295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94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32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26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58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3619500"/>
            <a:ext cx="17145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3619500"/>
            <a:ext cx="25908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6400" y="3619500"/>
            <a:ext cx="8763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7000" y="3619500"/>
            <a:ext cx="17526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634" name="TextBox 28"/>
          <p:cNvSpPr txBox="1">
            <a:spLocks noChangeArrowheads="1"/>
          </p:cNvSpPr>
          <p:nvPr/>
        </p:nvSpPr>
        <p:spPr bwMode="auto">
          <a:xfrm>
            <a:off x="0" y="182880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MRU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377190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MRU</a:t>
            </a:r>
          </a:p>
        </p:txBody>
      </p:sp>
      <p:sp>
        <p:nvSpPr>
          <p:cNvPr id="68636" name="TextBox 30"/>
          <p:cNvSpPr txBox="1">
            <a:spLocks noChangeArrowheads="1"/>
          </p:cNvSpPr>
          <p:nvPr/>
        </p:nvSpPr>
        <p:spPr bwMode="auto">
          <a:xfrm>
            <a:off x="8416925" y="1871663"/>
            <a:ext cx="604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LRU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493125" y="3771900"/>
            <a:ext cx="60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LRU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0100" y="3505200"/>
            <a:ext cx="765810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25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575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907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007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33900" y="3695700"/>
            <a:ext cx="723900" cy="495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6957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76300" y="3619500"/>
            <a:ext cx="17145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81300" y="3619500"/>
            <a:ext cx="25908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4500" y="3619500"/>
            <a:ext cx="8763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8200" y="3505200"/>
            <a:ext cx="765810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100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49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482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769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813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431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33800" y="3619500"/>
            <a:ext cx="17145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28700" y="3619500"/>
            <a:ext cx="25908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00700" y="3619500"/>
            <a:ext cx="8763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438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6675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591300" y="3619500"/>
            <a:ext cx="17526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295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5913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15100" y="3619500"/>
            <a:ext cx="17526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8200" y="3505200"/>
            <a:ext cx="7658100" cy="876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100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049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6482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6769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7813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943100" y="3695700"/>
            <a:ext cx="7239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33800" y="3619500"/>
            <a:ext cx="17145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28700" y="3619500"/>
            <a:ext cx="25908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00700" y="3619500"/>
            <a:ext cx="876300" cy="6477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674" name="TextBox 85"/>
          <p:cNvSpPr txBox="1">
            <a:spLocks noChangeArrowheads="1"/>
          </p:cNvSpPr>
          <p:nvPr/>
        </p:nvSpPr>
        <p:spPr bwMode="auto">
          <a:xfrm>
            <a:off x="3429000" y="2590800"/>
            <a:ext cx="174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</a:rPr>
              <a:t>Page-Level LRU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505200" y="4386263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99"/>
                </a:solidFill>
              </a:rPr>
              <a:t>Block-Level LRU</a:t>
            </a:r>
          </a:p>
        </p:txBody>
      </p: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565944" y="46101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Flash uses Block-level caching Algorithm</a:t>
            </a:r>
          </a:p>
          <a:p>
            <a:pPr eaLnBrk="1" hangingPunct="1"/>
            <a:r>
              <a:rPr lang="en-US" altLang="en-US" sz="2400" dirty="0" smtClean="0"/>
              <a:t>The goal is to minimize number of erases</a:t>
            </a:r>
          </a:p>
          <a:p>
            <a:pPr lvl="1" eaLnBrk="1" hangingPunct="1"/>
            <a:r>
              <a:rPr lang="en-US" altLang="en-US" sz="2400" dirty="0" smtClean="0"/>
              <a:t>This also helps to improve lifetime</a:t>
            </a:r>
          </a:p>
        </p:txBody>
      </p:sp>
    </p:spTree>
    <p:extLst>
      <p:ext uri="{BB962C8B-B14F-4D97-AF65-F5344CB8AC3E}">
        <p14:creationId xmlns:p14="http://schemas.microsoft.com/office/powerpoint/2010/main" val="18888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Problem Definition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Given </a:t>
            </a:r>
          </a:p>
          <a:p>
            <a:pPr lvl="1" eaLnBrk="1" hangingPunct="1"/>
            <a:r>
              <a:rPr lang="en-US" altLang="en-US" dirty="0" smtClean="0"/>
              <a:t>SSD</a:t>
            </a:r>
          </a:p>
          <a:p>
            <a:pPr lvl="1" eaLnBrk="1" hangingPunct="1"/>
            <a:r>
              <a:rPr lang="en-US" altLang="en-US" dirty="0" smtClean="0"/>
              <a:t>Cache Size</a:t>
            </a:r>
          </a:p>
          <a:p>
            <a:pPr lvl="1" eaLnBrk="1" hangingPunct="1"/>
            <a:r>
              <a:rPr lang="en-US" altLang="en-US" dirty="0" smtClean="0"/>
              <a:t>A request reference string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Find a block-level optimal algorithm which will minimize the number block evictions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C6770A-7EB2-4353-8DC5-F11498CAD245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51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8011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Page-Level Offline Optimal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Belady’s</a:t>
            </a:r>
            <a:r>
              <a:rPr lang="en-US" altLang="en-US" dirty="0" smtClean="0"/>
              <a:t> MIN Algorithm: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Evict  the page which will be accessed farthest in the future.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Cache size = 4 Pages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4, 8, 0, 1, 2, 3, 5, 9, 0, 1</a:t>
            </a:r>
          </a:p>
          <a:p>
            <a:pPr eaLnBrk="1" hangingPunct="1"/>
            <a:r>
              <a:rPr lang="en-US" altLang="en-US" sz="1400" dirty="0" smtClean="0">
                <a:solidFill>
                  <a:srgbClr val="FF0066"/>
                </a:solidFill>
              </a:rPr>
              <a:t>∞,         ∞,      9,     10,      ∞,      ∞,     ∞,      ∞,       ∞,    ∞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EE22EE-0E26-4178-A88B-C219E5BD1353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52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8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MIN in the Block 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Block size = 4 Pages       Cache size = 4 Pages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4, 8, 0, 1, 2, 3, 5, 9, 0, 1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[4]  [8] [0,1]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2, 3, 5, 9, 0, 1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   7            8            5                                 5,    6,     7,    8,     9,   10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[4] [0,1, 2]    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3, 5, 9, 0, 1</a:t>
            </a:r>
            <a:r>
              <a:rPr lang="en-US" altLang="en-US" sz="2400" dirty="0" smtClean="0"/>
              <a:t>                 [8]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    7          6                                                 6,     7,    8,     9,   10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[0,1, 2,3]       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5, 9, 0, 1</a:t>
            </a:r>
            <a:r>
              <a:rPr lang="en-US" altLang="en-US" sz="2400" dirty="0" smtClean="0"/>
              <a:t>                      [8] [4]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FF00"/>
                </a:solidFill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</a:rPr>
              <a:t>        9                                                        7,    8,     9,   10</a:t>
            </a:r>
            <a:r>
              <a:rPr lang="en-US" altLang="en-US" sz="1400" dirty="0" smtClean="0">
                <a:solidFill>
                  <a:srgbClr val="FFFF00"/>
                </a:solidFill>
              </a:rPr>
              <a:t>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[5] [9] [0,1]                                                       [8] [4] [0,1, 2,3]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rgbClr val="FF0000"/>
                </a:solidFill>
              </a:rPr>
              <a:t>     ∞      ∞              ∞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Total Erases = 6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44A9CE-F7A2-4D81-A142-A24EA39D47C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53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4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 Random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Block size = 4 Pages       Cache size = 4 Pages</a:t>
            </a:r>
          </a:p>
          <a:p>
            <a:pPr eaLnBrk="1" hangingPunct="1"/>
            <a:r>
              <a:rPr lang="en-US" altLang="en-US" sz="2400" dirty="0" smtClean="0"/>
              <a:t>4, 8, 0, 1, 2, 3, 5, 9, 0, 1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[4]  [8] [0,1]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2, 3, 5, 9, 0, 1</a:t>
            </a:r>
          </a:p>
          <a:p>
            <a:pPr eaLnBrk="1" hangingPunct="1"/>
            <a:r>
              <a:rPr lang="en-US" altLang="en-US" sz="1400" dirty="0" smtClean="0">
                <a:solidFill>
                  <a:srgbClr val="FF0000"/>
                </a:solidFill>
              </a:rPr>
              <a:t>   7            8            5                                 5,    6,     7,    8,     9,   10</a:t>
            </a:r>
          </a:p>
          <a:p>
            <a:pPr eaLnBrk="1" hangingPunct="1"/>
            <a:endParaRPr lang="en-US" altLang="en-US" sz="1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smtClean="0"/>
              <a:t>[4][8] [2,3]   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5, 9, 0, 1</a:t>
            </a:r>
            <a:r>
              <a:rPr lang="en-US" altLang="en-US" sz="2400" dirty="0" smtClean="0"/>
              <a:t>                 [0,1] </a:t>
            </a:r>
          </a:p>
          <a:p>
            <a:pPr eaLnBrk="1" hangingPunct="1"/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400" dirty="0" smtClean="0"/>
              <a:t>[4,5]  [8,9]                  </a:t>
            </a:r>
            <a:r>
              <a:rPr lang="en-US" altLang="en-US" sz="2400" dirty="0" smtClean="0">
                <a:solidFill>
                  <a:srgbClr val="00B050"/>
                </a:solidFill>
              </a:rPr>
              <a:t>0, 1</a:t>
            </a:r>
            <a:r>
              <a:rPr lang="en-US" altLang="en-US" sz="2400" dirty="0" smtClean="0"/>
              <a:t>                           [0,1] [2,3] 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[8,9] [0,1]                                                     [0,1] [2,3] [4,5]</a:t>
            </a:r>
          </a:p>
          <a:p>
            <a:pPr eaLnBrk="1" hangingPunct="1"/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Total Erases = 5</a:t>
            </a:r>
          </a:p>
          <a:p>
            <a:pPr eaLnBrk="1" hangingPunct="1"/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dirty="0">
              <a:solidFill>
                <a:srgbClr val="3F3F3F"/>
              </a:solidFill>
            </a:endParaRP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442AC5-2326-4A60-8701-A0B73ED770AB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54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1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Why MIN Does Not Work?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52500"/>
            <a:ext cx="8877300" cy="3924300"/>
          </a:xfrm>
        </p:spPr>
        <p:txBody>
          <a:bodyPr/>
          <a:lstStyle/>
          <a:p>
            <a:pPr eaLnBrk="1" hangingPunct="1"/>
            <a:r>
              <a:rPr lang="en-US" altLang="en-US" smtClean="0"/>
              <a:t>MIN algorithm is devised for the page-based caching schemes</a:t>
            </a:r>
          </a:p>
          <a:p>
            <a:pPr lvl="1" eaLnBrk="1" hangingPunct="1"/>
            <a:r>
              <a:rPr lang="en-US" altLang="en-US" smtClean="0"/>
              <a:t>Every block contains only a single page</a:t>
            </a:r>
          </a:p>
          <a:p>
            <a:pPr lvl="1" eaLnBrk="1" hangingPunct="1">
              <a:spcBef>
                <a:spcPct val="0"/>
              </a:spcBef>
              <a:buFont typeface="Wingdings 2" panose="05020102010507070707" pitchFamily="18" charset="2"/>
              <a:buChar char=""/>
            </a:pPr>
            <a:r>
              <a:rPr lang="en-US" altLang="en-US" smtClean="0"/>
              <a:t>Evicting a page always gives one free page space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Block-level case, evicting different blocks give different number of free pages space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ECC76B-F9CF-434E-B2E1-222D048CEEAB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55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724400"/>
            <a:ext cx="7772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53300" y="4876800"/>
            <a:ext cx="7239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051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83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51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483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815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43300" y="4876800"/>
            <a:ext cx="7239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3900" y="4876800"/>
            <a:ext cx="1714500" cy="6858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800" y="4876800"/>
            <a:ext cx="2628900" cy="6858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4876800"/>
            <a:ext cx="914400" cy="6858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2700" y="4876800"/>
            <a:ext cx="1828800" cy="6858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Offline Optimal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Every block has two metadata</a:t>
            </a:r>
          </a:p>
          <a:p>
            <a:pPr lvl="1" eaLnBrk="1" hangingPunct="1"/>
            <a:r>
              <a:rPr lang="en-US" altLang="en-US" smtClean="0"/>
              <a:t>Next future reference number</a:t>
            </a:r>
          </a:p>
          <a:p>
            <a:pPr lvl="1" eaLnBrk="1" hangingPunct="1"/>
            <a:r>
              <a:rPr lang="en-US" altLang="en-US" smtClean="0"/>
              <a:t>No. of pages that will get no hit in the next look up window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Next Lookup Window Size </a:t>
            </a:r>
            <a:r>
              <a:rPr lang="en-US" altLang="en-US" smtClean="0"/>
              <a:t>== Cache Size in pages number of different future requests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3A0285-A8BA-47EC-8C9E-DE169768CD45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56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Offline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blocks with </a:t>
            </a:r>
            <a:r>
              <a:rPr lang="en-US" altLang="en-US" dirty="0" smtClean="0">
                <a:solidFill>
                  <a:srgbClr val="FF0000"/>
                </a:solidFill>
              </a:rPr>
              <a:t>∞</a:t>
            </a:r>
            <a:r>
              <a:rPr lang="en-US" altLang="en-US" dirty="0" smtClean="0"/>
              <a:t> future reference distance exist</a:t>
            </a:r>
          </a:p>
          <a:p>
            <a:pPr lvl="1" eaLnBrk="1" hangingPunct="1"/>
            <a:r>
              <a:rPr lang="en-US" altLang="en-US" dirty="0" smtClean="0"/>
              <a:t>Evict all of them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Evict the block with the largest number of no hit getting pages in the next lookup window</a:t>
            </a:r>
          </a:p>
          <a:p>
            <a:pPr lvl="1" eaLnBrk="1" hangingPunct="1"/>
            <a:r>
              <a:rPr lang="en-US" altLang="en-US" dirty="0" smtClean="0"/>
              <a:t>If tie, evict the block which will not be referenced for the longest period of time.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EE3437-6B81-4393-B8B8-B2EA68B1F294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57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44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Example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762000"/>
            <a:ext cx="8861425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Block size = 4 Pages       Cache size = 4 Pages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Window Size = 4 different requests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4, 8, 0, 1, 2, 3, 5, 9, 0, 1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[4]     [8]   [0,1]              </a:t>
            </a:r>
            <a:r>
              <a:rPr lang="en-US" altLang="en-US" sz="2700" dirty="0" smtClean="0">
                <a:solidFill>
                  <a:srgbClr val="00B050"/>
                </a:solidFill>
              </a:rPr>
              <a:t>2, 3, 5, 9, 0, 1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 smtClean="0">
                <a:solidFill>
                  <a:srgbClr val="FF0000"/>
                </a:solidFill>
              </a:rPr>
              <a:t>   &lt;7,</a:t>
            </a:r>
            <a:r>
              <a:rPr lang="en-US" altLang="en-US" sz="1500" dirty="0" smtClean="0">
                <a:solidFill>
                  <a:srgbClr val="0070C0"/>
                </a:solidFill>
              </a:rPr>
              <a:t>1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&lt;8,</a:t>
            </a:r>
            <a:r>
              <a:rPr lang="en-US" altLang="en-US" sz="1500" dirty="0" smtClean="0">
                <a:solidFill>
                  <a:srgbClr val="0070C0"/>
                </a:solidFill>
              </a:rPr>
              <a:t>1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    &lt;5,</a:t>
            </a:r>
            <a:r>
              <a:rPr lang="en-US" altLang="en-US" sz="1500" dirty="0" smtClean="0">
                <a:solidFill>
                  <a:srgbClr val="0070C0"/>
                </a:solidFill>
              </a:rPr>
              <a:t>2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                          5,    6,     7,    8,     9,   10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5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[4]   [8]    [2,3]                </a:t>
            </a:r>
            <a:r>
              <a:rPr lang="en-US" altLang="en-US" sz="2700" dirty="0" smtClean="0">
                <a:solidFill>
                  <a:srgbClr val="00B050"/>
                </a:solidFill>
              </a:rPr>
              <a:t>5, 9, 0, 1</a:t>
            </a:r>
            <a:r>
              <a:rPr lang="en-US" altLang="en-US" sz="2700" dirty="0" smtClean="0"/>
              <a:t>            [0,1] </a:t>
            </a:r>
            <a:endParaRPr lang="en-US" alt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 smtClean="0">
                <a:solidFill>
                  <a:srgbClr val="FF0000"/>
                </a:solidFill>
              </a:rPr>
              <a:t> &lt;7,</a:t>
            </a:r>
            <a:r>
              <a:rPr lang="en-US" altLang="en-US" sz="1500" dirty="0" smtClean="0">
                <a:solidFill>
                  <a:srgbClr val="0070C0"/>
                </a:solidFill>
              </a:rPr>
              <a:t>1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&lt;8,</a:t>
            </a:r>
            <a:r>
              <a:rPr lang="en-US" altLang="en-US" sz="1500" dirty="0" smtClean="0">
                <a:solidFill>
                  <a:srgbClr val="0070C0"/>
                </a:solidFill>
              </a:rPr>
              <a:t>1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    &lt;9,</a:t>
            </a:r>
            <a:r>
              <a:rPr lang="en-US" altLang="en-US" sz="1500" dirty="0" smtClean="0">
                <a:solidFill>
                  <a:srgbClr val="0070C0"/>
                </a:solidFill>
              </a:rPr>
              <a:t>2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                            7,    8,     9,   10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[4,5]   [8,9]                </a:t>
            </a:r>
            <a:r>
              <a:rPr lang="en-US" altLang="en-US" sz="2700" dirty="0" smtClean="0">
                <a:solidFill>
                  <a:srgbClr val="00B050"/>
                </a:solidFill>
              </a:rPr>
              <a:t>     0, 1</a:t>
            </a:r>
            <a:r>
              <a:rPr lang="en-US" altLang="en-US" sz="2700" dirty="0" smtClean="0"/>
              <a:t>                      [0,1] [2,3]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dirty="0" smtClean="0">
                <a:solidFill>
                  <a:srgbClr val="FF0000"/>
                </a:solidFill>
              </a:rPr>
              <a:t> &lt; ∞,</a:t>
            </a:r>
            <a:r>
              <a:rPr lang="en-US" altLang="en-US" sz="1500" dirty="0" smtClean="0">
                <a:solidFill>
                  <a:srgbClr val="0070C0"/>
                </a:solidFill>
              </a:rPr>
              <a:t>2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&lt; ∞,</a:t>
            </a:r>
            <a:r>
              <a:rPr lang="en-US" altLang="en-US" sz="1500" dirty="0" smtClean="0">
                <a:solidFill>
                  <a:srgbClr val="0070C0"/>
                </a:solidFill>
              </a:rPr>
              <a:t>2</a:t>
            </a:r>
            <a:r>
              <a:rPr lang="en-US" altLang="en-US" sz="1500" dirty="0" smtClean="0">
                <a:solidFill>
                  <a:srgbClr val="FF0000"/>
                </a:solidFill>
              </a:rPr>
              <a:t>&gt;                                             9,   10</a:t>
            </a:r>
            <a:r>
              <a:rPr lang="en-US" altLang="en-US" sz="1500" dirty="0" smtClean="0">
                <a:solidFill>
                  <a:srgbClr val="FFFF00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/>
              <a:t>[8,9] [0,1]                                                     [0,1] [2,3] [4,5]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solidFill>
                  <a:srgbClr val="FF0000"/>
                </a:solidFill>
              </a:rPr>
              <a:t>Total Erases = 5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D2EF6D-1EE0-4FAA-BD70-C4EB3ED8104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58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4300" y="2781300"/>
            <a:ext cx="12573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4300" y="3619500"/>
            <a:ext cx="12573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Example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Block size = 4 Pages       Cache size = 4 Pages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Window Size = 4 different requests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1, 2, 3, 4, </a:t>
            </a:r>
            <a:r>
              <a:rPr lang="en-US" altLang="en-US" sz="2200" smtClean="0">
                <a:solidFill>
                  <a:srgbClr val="479249"/>
                </a:solidFill>
              </a:rPr>
              <a:t>0, 0, 0, 0, 3, 2, 1, 1, 1, 1, 2, 3, 0, 0, 0, 0, 3, 2, 1, 1, 1, 1, 2, 3, 0, 0, 0, 0, 3, 2, 1, 1, 1, 1, 2, 3, 0, 0, 0, 0, 4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[1,2,3]   [4]     </a:t>
            </a:r>
            <a:r>
              <a:rPr lang="en-US" altLang="en-US" sz="2200" smtClean="0">
                <a:solidFill>
                  <a:srgbClr val="479249"/>
                </a:solidFill>
              </a:rPr>
              <a:t>0, 0, 0, 0, 3, 2, 1, 1, 1, 1</a:t>
            </a:r>
            <a:r>
              <a:rPr lang="en-US" altLang="en-US" sz="2200" smtClean="0"/>
              <a:t>, </a:t>
            </a:r>
            <a:r>
              <a:rPr lang="en-US" altLang="en-US" sz="2200" smtClean="0">
                <a:solidFill>
                  <a:srgbClr val="479249"/>
                </a:solidFill>
              </a:rPr>
              <a:t>2, 3, 0, 0, 0, 0, 3, 2,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smtClean="0">
                <a:solidFill>
                  <a:srgbClr val="FF0000"/>
                </a:solidFill>
              </a:rPr>
              <a:t>       </a:t>
            </a:r>
            <a:r>
              <a:rPr lang="en-US" altLang="en-US" sz="1300" smtClean="0">
                <a:solidFill>
                  <a:srgbClr val="FF0000"/>
                </a:solidFill>
              </a:rPr>
              <a:t>&lt;5,</a:t>
            </a:r>
            <a:r>
              <a:rPr lang="en-US" altLang="en-US" sz="1300" smtClean="0">
                <a:solidFill>
                  <a:srgbClr val="0070C0"/>
                </a:solidFill>
              </a:rPr>
              <a:t>0</a:t>
            </a:r>
            <a:r>
              <a:rPr lang="en-US" altLang="en-US" sz="1300" smtClean="0">
                <a:solidFill>
                  <a:srgbClr val="FF0000"/>
                </a:solidFill>
              </a:rPr>
              <a:t>&gt;            &lt;45,</a:t>
            </a:r>
            <a:r>
              <a:rPr lang="en-US" altLang="en-US" sz="1300" smtClean="0">
                <a:solidFill>
                  <a:srgbClr val="0070C0"/>
                </a:solidFill>
              </a:rPr>
              <a:t>1</a:t>
            </a:r>
            <a:r>
              <a:rPr lang="en-US" altLang="en-US" sz="1300" smtClean="0">
                <a:solidFill>
                  <a:srgbClr val="FF0000"/>
                </a:solidFill>
              </a:rPr>
              <a:t>&gt;         </a:t>
            </a:r>
            <a:r>
              <a:rPr lang="en-US" altLang="en-US" sz="1700" b="1" smtClean="0">
                <a:solidFill>
                  <a:srgbClr val="479249"/>
                </a:solidFill>
              </a:rPr>
              <a:t>1, 1, 1, 1, 2, 3, 0, 0, 0, 0, 3, 2, 1, 1, 1, 1, 2, 3, 0, 0, 0, 0, 4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smtClean="0"/>
              <a:t>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[0,1,2,3]       </a:t>
            </a:r>
            <a:r>
              <a:rPr lang="en-US" altLang="en-US" sz="2200" smtClean="0">
                <a:solidFill>
                  <a:srgbClr val="479249"/>
                </a:solidFill>
              </a:rPr>
              <a:t>4           </a:t>
            </a:r>
            <a:r>
              <a:rPr lang="en-US" altLang="en-US" sz="2200" smtClean="0"/>
              <a:t>[4]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smtClean="0">
                <a:solidFill>
                  <a:srgbClr val="FF0000"/>
                </a:solidFill>
              </a:rPr>
              <a:t>      </a:t>
            </a:r>
            <a:r>
              <a:rPr lang="en-US" altLang="en-US" sz="1300" smtClean="0">
                <a:solidFill>
                  <a:srgbClr val="FF0000"/>
                </a:solidFill>
              </a:rPr>
              <a:t>&lt; ∞,</a:t>
            </a:r>
            <a:r>
              <a:rPr lang="en-US" altLang="en-US" sz="1300" smtClean="0">
                <a:solidFill>
                  <a:srgbClr val="0070C0"/>
                </a:solidFill>
              </a:rPr>
              <a:t>4</a:t>
            </a:r>
            <a:r>
              <a:rPr lang="en-US" altLang="en-US" sz="1300" smtClean="0">
                <a:solidFill>
                  <a:srgbClr val="FF0000"/>
                </a:solidFill>
              </a:rPr>
              <a:t>&gt;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[4]                                [4]  [0,1,2,3] 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smtClean="0">
                <a:solidFill>
                  <a:srgbClr val="FF0000"/>
                </a:solidFill>
              </a:rPr>
              <a:t>      </a:t>
            </a:r>
            <a:r>
              <a:rPr lang="en-US" altLang="en-US" sz="1300" smtClean="0">
                <a:solidFill>
                  <a:srgbClr val="FF0000"/>
                </a:solidFill>
              </a:rPr>
              <a:t>&lt; ∞,</a:t>
            </a:r>
            <a:r>
              <a:rPr lang="en-US" altLang="en-US" sz="1300" smtClean="0">
                <a:solidFill>
                  <a:srgbClr val="0070C0"/>
                </a:solidFill>
              </a:rPr>
              <a:t>1</a:t>
            </a:r>
            <a:r>
              <a:rPr lang="en-US" altLang="en-US" sz="1300" smtClean="0">
                <a:solidFill>
                  <a:srgbClr val="FF0000"/>
                </a:solidFill>
              </a:rPr>
              <a:t>&gt;</a:t>
            </a:r>
            <a:endParaRPr lang="en-US" altLang="en-US" sz="1300" smtClean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200" smtClean="0"/>
              <a:t>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smtClean="0"/>
              <a:t>     </a:t>
            </a:r>
            <a:r>
              <a:rPr lang="en-US" altLang="en-US" sz="2700" b="1" smtClean="0">
                <a:solidFill>
                  <a:srgbClr val="FF0000"/>
                </a:solidFill>
              </a:rPr>
              <a:t>Total Erases =  3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20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0AF8E7-E965-4A79-ADF9-9680E4D20B90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59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3200400"/>
            <a:ext cx="25146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19300" y="4000500"/>
            <a:ext cx="2667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Solid State Disk (SSD)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6400800" cy="528955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 semiconductor-based block storage device acts like a virtual hard disk </a:t>
            </a:r>
            <a:r>
              <a:rPr lang="en-US" altLang="en-US" sz="2000" dirty="0" smtClean="0"/>
              <a:t>drive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Flash Based</a:t>
            </a:r>
          </a:p>
          <a:p>
            <a:pPr lvl="1" eaLnBrk="1" hangingPunct="1"/>
            <a:r>
              <a:rPr lang="en-US" altLang="en-US" sz="2000" dirty="0" smtClean="0"/>
              <a:t>Non-volatile, best random read performance, </a:t>
            </a:r>
          </a:p>
          <a:p>
            <a:pPr lvl="1" eaLnBrk="1" hangingPunct="1"/>
            <a:r>
              <a:rPr lang="en-US" altLang="en-US" sz="2000" dirty="0" smtClean="0"/>
              <a:t>NOR and NAND Type</a:t>
            </a:r>
          </a:p>
          <a:p>
            <a:pPr lvl="1" eaLnBrk="1" hangingPunct="1"/>
            <a:r>
              <a:rPr lang="en-US" altLang="en-US" sz="2000" dirty="0" smtClean="0"/>
              <a:t>Same class of memory used in consumer </a:t>
            </a:r>
            <a:r>
              <a:rPr lang="en-US" altLang="en-US" sz="2000" dirty="0" smtClean="0"/>
              <a:t>electronics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DDR Memory Based</a:t>
            </a:r>
          </a:p>
          <a:p>
            <a:pPr lvl="1" eaLnBrk="1" hangingPunct="1"/>
            <a:r>
              <a:rPr lang="en-US" altLang="en-US" sz="2000" dirty="0" smtClean="0"/>
              <a:t>Volatile, very fast read and write, costly, needs batteries  and backup HDDs for non-volatility</a:t>
            </a:r>
          </a:p>
          <a:p>
            <a:pPr lvl="1" eaLnBrk="1" hangingPunct="1"/>
            <a:r>
              <a:rPr lang="en-US" altLang="en-US" sz="2000" dirty="0" smtClean="0"/>
              <a:t>Same class of memory used in enterprise storages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Cached Flash</a:t>
            </a:r>
          </a:p>
          <a:p>
            <a:pPr lvl="1" eaLnBrk="1" hangingPunct="1"/>
            <a:r>
              <a:rPr lang="en-US" altLang="en-US" sz="2000" dirty="0" smtClean="0"/>
              <a:t>Mix of DDR memory and NAND  type flash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A1121C-F3FA-477D-BD92-FCE0AEF38D11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22533" name="Picture 7" descr="SS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9638" r="5692" b="21811"/>
          <a:stretch>
            <a:fillRect/>
          </a:stretch>
        </p:blipFill>
        <p:spPr bwMode="auto">
          <a:xfrm>
            <a:off x="5797550" y="1143000"/>
            <a:ext cx="3460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Crucial 64 GB drive straight 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2209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905500" y="6172200"/>
            <a:ext cx="3238500" cy="266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40" rIns="91440" bIns="45720" rtlCol="0"/>
          <a:lstStyle/>
          <a:p>
            <a:pPr>
              <a:defRPr/>
            </a:pPr>
            <a:r>
              <a:rPr lang="en-US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Figure  Source: http://www.micron.com/</a:t>
            </a:r>
          </a:p>
        </p:txBody>
      </p:sp>
    </p:spTree>
    <p:extLst>
      <p:ext uri="{BB962C8B-B14F-4D97-AF65-F5344CB8AC3E}">
        <p14:creationId xmlns:p14="http://schemas.microsoft.com/office/powerpoint/2010/main" val="356380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Online 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495800" cy="4625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Evict the block with the largest number of unused  (i.e.,  no hit getting) pages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 case of tie, evict the block  in LRU order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A57E2B-88EF-45BE-9C62-1C2200FE4E26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60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5" name="Picture 5" descr="C:\B\b4\JPG\foo\4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LB-CLOCK:  </a:t>
            </a:r>
            <a:r>
              <a:rPr lang="en-US" altLang="en-US" sz="2400" dirty="0" smtClean="0"/>
              <a:t>Published in the </a:t>
            </a:r>
            <a:r>
              <a:rPr lang="en-GB" altLang="en-US" sz="2400" dirty="0" smtClean="0"/>
              <a:t>17th Annual Meeting of the IEEE International Symposium on Modelling, Analysis and Simulation of Computer and Telecommunication Systems, Sept. 2009.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r>
              <a:rPr lang="en-US" altLang="en-US" dirty="0" smtClean="0"/>
              <a:t>Offline algorithm Implemented.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New Online algorithm Implementation is in progress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917622-2FAC-49C6-9D01-B75942CE4A8C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61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Big Picture: DB+SSD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53442E-E634-4586-89B7-2E7B0E8CA389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62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6250" y="1790700"/>
            <a:ext cx="2743200" cy="182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Database Servers</a:t>
            </a:r>
          </a:p>
        </p:txBody>
      </p:sp>
      <p:pic>
        <p:nvPicPr>
          <p:cNvPr id="11270" name="Picture 5" descr="SS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9638" r="5692" b="21811"/>
          <a:stretch>
            <a:fillRect/>
          </a:stretch>
        </p:blipFill>
        <p:spPr bwMode="auto">
          <a:xfrm>
            <a:off x="2438400" y="4152900"/>
            <a:ext cx="3460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 flipH="1" flipV="1">
            <a:off x="2787650" y="4202113"/>
            <a:ext cx="3238500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3429000" y="6286500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SSD</a:t>
            </a:r>
          </a:p>
        </p:txBody>
      </p:sp>
      <p:pic>
        <p:nvPicPr>
          <p:cNvPr id="61442" name="Picture 2" descr="http://www.fahad.com/pics/fujitsu_160gb_300mbs_hard_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05300"/>
            <a:ext cx="2400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Database Storage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33900" cy="5334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 interface between database systems and disk storage is in terms of disk pages  of predetermined size (e.g., 8K,  or 16K)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The data layout on disk is the N-</a:t>
            </a:r>
            <a:r>
              <a:rPr lang="en-US" altLang="en-US" sz="2000" dirty="0" err="1" smtClean="0"/>
              <a:t>ary</a:t>
            </a:r>
            <a:r>
              <a:rPr lang="en-US" altLang="en-US" sz="2000" dirty="0" smtClean="0"/>
              <a:t> storage model (NSM) where full records are stored consecutively within the disk page.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A new Buffer and Storage Manager inside database engine needs to designed which will be write-resistant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953000" y="5105400"/>
            <a:ext cx="3505200" cy="438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40" rIns="91440" bIns="45720" rtlCol="0"/>
          <a:lstStyle/>
          <a:p>
            <a:pPr>
              <a:defRPr/>
            </a:pPr>
            <a:r>
              <a:rPr lang="en-US" sz="1800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Figure source: “Database Architectures for New Hardware” , Anastasia </a:t>
            </a:r>
            <a:r>
              <a:rPr lang="en-US" sz="1800" dirty="0" err="1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Ailamaki</a:t>
            </a:r>
            <a:r>
              <a:rPr lang="en-US" sz="1800" dirty="0">
                <a:solidFill>
                  <a:schemeClr val="tx1">
                    <a:tint val="95000"/>
                  </a:schemeClr>
                </a:solidFill>
                <a:latin typeface="Arial" charset="0"/>
                <a:cs typeface="+mn-cs"/>
              </a:rPr>
              <a:t>, ICDE 2005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8E158E-396E-4BD1-8DF7-CB9949D4FE09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63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0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652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OLTP (Online Transaction Processing)</a:t>
            </a:r>
            <a:br>
              <a:rPr lang="en-US" sz="3600" dirty="0" smtClean="0"/>
            </a:br>
            <a:r>
              <a:rPr lang="en-US" sz="3600" dirty="0" smtClean="0"/>
              <a:t>DSS (Decision Support System)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" y="1774825"/>
          <a:ext cx="9144000" cy="4135695"/>
        </p:xfrm>
        <a:graphic>
          <a:graphicData uri="http://schemas.openxmlformats.org/drawingml/2006/table">
            <a:tbl>
              <a:tblPr/>
              <a:tblGrid>
                <a:gridCol w="1914525"/>
                <a:gridCol w="3360738"/>
                <a:gridCol w="3868737"/>
              </a:tblGrid>
              <a:tr h="46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OLTP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DSS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B76D"/>
                    </a:solidFill>
                  </a:tcPr>
                </a:tc>
              </a:tr>
              <a:tr h="9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Transaction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Regular business transactions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Heavy on retrievals and updates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Short and quick queries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Ad hoc queries on historical data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Heavy on retrievals, light on updates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Complex and long running queries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</a:tr>
              <a:tr h="643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Performance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User response time critical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Complex queries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User response not critical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</a:tr>
              <a:tr h="37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Concurrent Users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Many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Few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6D4"/>
                    </a:solidFill>
                  </a:tcPr>
                </a:tc>
              </a:tr>
              <a:tr h="174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Disk I/O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60 - 80 % reads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20 - 40% writes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Frequent disk writes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New records are continually added and existing records are updated or deleted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90 % reads, 10 % writes (except during builds)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Relatively few disk writes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Pages are moved in and out of cache </a:t>
                      </a:r>
                    </a:p>
                  </a:txBody>
                  <a:tcPr marL="47625" marR="47625" marT="47621" marB="476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EB"/>
                    </a:solidFill>
                  </a:tcPr>
                </a:tc>
              </a:tr>
            </a:tbl>
          </a:graphicData>
        </a:graphic>
      </p:graphicFrame>
      <p:sp>
        <p:nvSpPr>
          <p:cNvPr id="8297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2136CA-435D-49A2-93EB-7F1AF3EF7BBA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2974" name="TextBox 6"/>
          <p:cNvSpPr txBox="1">
            <a:spLocks noChangeArrowheads="1"/>
          </p:cNvSpPr>
          <p:nvPr/>
        </p:nvSpPr>
        <p:spPr bwMode="auto">
          <a:xfrm>
            <a:off x="571500" y="6096000"/>
            <a:ext cx="784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Source: </a:t>
            </a:r>
            <a:r>
              <a:rPr lang="en-US" altLang="en-US" sz="800" b="1"/>
              <a:t>Flash Solid State Disk Write Endurance in Database Environments, </a:t>
            </a:r>
            <a:r>
              <a:rPr lang="en-US" altLang="en-US" sz="800"/>
              <a:t>http://www.bitmicro.com/press_resources_flash_ssd_db.php</a:t>
            </a:r>
          </a:p>
        </p:txBody>
      </p:sp>
    </p:spTree>
    <p:extLst>
      <p:ext uri="{BB962C8B-B14F-4D97-AF65-F5344CB8AC3E}">
        <p14:creationId xmlns:p14="http://schemas.microsoft.com/office/powerpoint/2010/main" val="1135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953500" cy="4625975"/>
          </a:xfrm>
        </p:spPr>
        <p:txBody>
          <a:bodyPr/>
          <a:lstStyle/>
          <a:p>
            <a:r>
              <a:rPr lang="en-US" altLang="en-US" smtClean="0"/>
              <a:t>Given Flash Characteristics</a:t>
            </a:r>
          </a:p>
          <a:p>
            <a:endParaRPr lang="en-US" altLang="en-US" smtClean="0"/>
          </a:p>
          <a:p>
            <a:r>
              <a:rPr lang="en-US" altLang="en-US" smtClean="0"/>
              <a:t> Design a new update  processing methodology for the flash storage based DBMs</a:t>
            </a:r>
          </a:p>
          <a:p>
            <a:pPr lvl="1"/>
            <a:r>
              <a:rPr lang="en-US" altLang="en-US" smtClean="0"/>
              <a:t>Improves the update processing overhead </a:t>
            </a:r>
          </a:p>
          <a:p>
            <a:pPr lvl="1"/>
            <a:r>
              <a:rPr lang="en-US" altLang="en-US" smtClean="0"/>
              <a:t>Improves Longevity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12D190-BEEF-485F-BC2D-951A9FD47804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65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5448"/>
            <a:ext cx="8496300" cy="682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Lazy Update Methodology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034C6D-2A11-4DCA-8156-727E5F55514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66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8499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2583" y="914400"/>
            <a:ext cx="5577817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93757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Erase Block : DBMS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0F524A-3EB9-458E-8F6A-3B7BE938E12A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86022" name="Group 42"/>
          <p:cNvGrpSpPr>
            <a:grpSpLocks/>
          </p:cNvGrpSpPr>
          <p:nvPr/>
        </p:nvGrpSpPr>
        <p:grpSpPr bwMode="auto">
          <a:xfrm>
            <a:off x="647700" y="838200"/>
            <a:ext cx="7429500" cy="5105400"/>
            <a:chOff x="457200" y="1828800"/>
            <a:chExt cx="7429500" cy="4572000"/>
          </a:xfrm>
        </p:grpSpPr>
        <p:sp>
          <p:nvSpPr>
            <p:cNvPr id="6" name="Rectangle 5"/>
            <p:cNvSpPr/>
            <p:nvPr/>
          </p:nvSpPr>
          <p:spPr>
            <a:xfrm>
              <a:off x="457200" y="1828800"/>
              <a:ext cx="7429500" cy="4572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860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4" y="19145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232" y="19145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409" y="19145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338" y="41243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732" y="41243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4" y="4114800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946" y="41243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4" y="3009900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820" y="5219700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464" y="19145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732" y="5219700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823" y="30194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338" y="30194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732" y="3019425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54" y="5219700"/>
              <a:ext cx="1690287" cy="101917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075363" y="5219700"/>
              <a:ext cx="1658937" cy="1066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Log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90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19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SSD View From DBMS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9E9AE7-86E2-4726-9894-7C095FA18951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68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87046" name="Group 166"/>
          <p:cNvGrpSpPr>
            <a:grpSpLocks/>
          </p:cNvGrpSpPr>
          <p:nvPr/>
        </p:nvGrpSpPr>
        <p:grpSpPr bwMode="auto">
          <a:xfrm>
            <a:off x="209550" y="914400"/>
            <a:ext cx="8724900" cy="5124450"/>
            <a:chOff x="952500" y="1752600"/>
            <a:chExt cx="6286500" cy="4572000"/>
          </a:xfrm>
        </p:grpSpPr>
        <p:sp>
          <p:nvSpPr>
            <p:cNvPr id="6" name="Rectangle 5"/>
            <p:cNvSpPr/>
            <p:nvPr/>
          </p:nvSpPr>
          <p:spPr>
            <a:xfrm>
              <a:off x="952500" y="17526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83996" y="4191000"/>
              <a:ext cx="2806963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Update Memo</a:t>
              </a:r>
            </a:p>
          </p:txBody>
        </p:sp>
        <p:grpSp>
          <p:nvGrpSpPr>
            <p:cNvPr id="87052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56507" y="1828800"/>
                <a:ext cx="7430994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70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9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0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0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0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0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0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6076708" y="5218996"/>
                <a:ext cx="1658181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7053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399" cy="2057400"/>
              <a:chOff x="457200" y="1828800"/>
              <a:chExt cx="7429499" cy="45720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458571" y="1828800"/>
                <a:ext cx="742687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707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8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Rectangle 147"/>
              <p:cNvSpPr/>
              <p:nvPr/>
            </p:nvSpPr>
            <p:spPr>
              <a:xfrm>
                <a:off x="6073936" y="5218996"/>
                <a:ext cx="1657784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7054" name="Group 148"/>
            <p:cNvGrpSpPr>
              <a:grpSpLocks/>
            </p:cNvGrpSpPr>
            <p:nvPr/>
          </p:nvGrpSpPr>
          <p:grpSpPr bwMode="auto">
            <a:xfrm>
              <a:off x="4419599" y="1943100"/>
              <a:ext cx="2819401" cy="2057400"/>
              <a:chOff x="959190" y="1828800"/>
              <a:chExt cx="7429501" cy="4572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58810" y="1828800"/>
                <a:ext cx="742988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70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5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1913467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5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462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5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4030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4114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00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30099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3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517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5130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1875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3014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Rectangle 165"/>
              <p:cNvSpPr/>
              <p:nvPr/>
            </p:nvSpPr>
            <p:spPr>
              <a:xfrm>
                <a:off x="6568144" y="5218996"/>
                <a:ext cx="1657783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87047" name="TextBox 167"/>
          <p:cNvSpPr txBox="1">
            <a:spLocks noChangeArrowheads="1"/>
          </p:cNvSpPr>
          <p:nvPr/>
        </p:nvSpPr>
        <p:spPr bwMode="auto">
          <a:xfrm>
            <a:off x="43053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7048" name="TextBox 168"/>
          <p:cNvSpPr txBox="1">
            <a:spLocks noChangeArrowheads="1"/>
          </p:cNvSpPr>
          <p:nvPr/>
        </p:nvSpPr>
        <p:spPr bwMode="auto">
          <a:xfrm>
            <a:off x="4419600" y="28575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7049" name="TextBox 16"/>
          <p:cNvSpPr txBox="1">
            <a:spLocks noChangeArrowheads="1"/>
          </p:cNvSpPr>
          <p:nvPr/>
        </p:nvSpPr>
        <p:spPr bwMode="auto">
          <a:xfrm>
            <a:off x="4332731" y="5384800"/>
            <a:ext cx="11917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170595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09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Insert, Update, and Delete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1C58CD-5F04-44D3-85E6-489E4BACE192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69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88069" name="Content Placeholder 108"/>
          <p:cNvGrpSpPr>
            <a:grpSpLocks noGrp="1"/>
          </p:cNvGrpSpPr>
          <p:nvPr/>
        </p:nvGrpSpPr>
        <p:grpSpPr bwMode="auto">
          <a:xfrm>
            <a:off x="152400" y="755781"/>
            <a:ext cx="8686800" cy="5187820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43901" y="4238749"/>
              <a:ext cx="2857187" cy="20569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Insert log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Update log 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Delete log</a:t>
              </a:r>
            </a:p>
          </p:txBody>
        </p:sp>
        <p:grpSp>
          <p:nvGrpSpPr>
            <p:cNvPr id="88075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8213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81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6543" y="5218316"/>
                <a:ext cx="1656609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8076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7751" y="1830311"/>
                <a:ext cx="7429170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809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0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6553" y="5219302"/>
                <a:ext cx="165900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8077" name="Group 148"/>
            <p:cNvGrpSpPr>
              <a:grpSpLocks/>
            </p:cNvGrpSpPr>
            <p:nvPr/>
          </p:nvGrpSpPr>
          <p:grpSpPr bwMode="auto">
            <a:xfrm>
              <a:off x="4364454" y="1943100"/>
              <a:ext cx="2819401" cy="2057400"/>
              <a:chOff x="813875" y="1828800"/>
              <a:chExt cx="7429502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14209" y="1829325"/>
                <a:ext cx="74291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807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732" y="19145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5908" y="19145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086" y="19145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0532" y="4085164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408" y="4124324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732" y="4114801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3624" y="4124324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732" y="3009901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498" y="5219699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140" y="19145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8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408" y="5219699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500" y="30194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014" y="30194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408" y="3019426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9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732" y="5219699"/>
                <a:ext cx="1690288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439064" y="5218316"/>
                <a:ext cx="1658999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88070" name="TextBox 171"/>
          <p:cNvSpPr txBox="1">
            <a:spLocks noChangeArrowheads="1"/>
          </p:cNvSpPr>
          <p:nvPr/>
        </p:nvSpPr>
        <p:spPr bwMode="auto">
          <a:xfrm>
            <a:off x="43053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8071" name="TextBox 177"/>
          <p:cNvSpPr txBox="1">
            <a:spLocks noChangeArrowheads="1"/>
          </p:cNvSpPr>
          <p:nvPr/>
        </p:nvSpPr>
        <p:spPr bwMode="auto">
          <a:xfrm>
            <a:off x="4343400" y="26289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8072" name="TextBox 16"/>
          <p:cNvSpPr txBox="1">
            <a:spLocks noChangeArrowheads="1"/>
          </p:cNvSpPr>
          <p:nvPr/>
        </p:nvSpPr>
        <p:spPr bwMode="auto">
          <a:xfrm>
            <a:off x="4207734" y="5581201"/>
            <a:ext cx="1164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53509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Power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84338"/>
          <a:ext cx="8610600" cy="3573462"/>
        </p:xfrm>
        <a:graphic>
          <a:graphicData uri="http://schemas.openxmlformats.org/drawingml/2006/table">
            <a:tbl>
              <a:tblPr/>
              <a:tblGrid>
                <a:gridCol w="4229100"/>
                <a:gridCol w="2933700"/>
                <a:gridCol w="1447800"/>
              </a:tblGrid>
              <a:tr h="95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Approximate Power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 mW/GB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DRAM DIMM Module (1GB)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15K RPM Drive (300GB)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17.2W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57.33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7.2K RPM Drive (750 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12.6W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</a:tr>
              <a:tr h="95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High Performance SSD (128 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2W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117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8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95DDC5-DA13-446F-B85C-6ED4D560DFE7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23582" name="TextBox 5"/>
          <p:cNvSpPr txBox="1">
            <a:spLocks noChangeArrowheads="1"/>
          </p:cNvSpPr>
          <p:nvPr/>
        </p:nvSpPr>
        <p:spPr bwMode="auto">
          <a:xfrm>
            <a:off x="1752600" y="5943600"/>
            <a:ext cx="426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Source: Flash Storage Today, ADAM Leventhal,  ACM Queue, 2008 </a:t>
            </a:r>
          </a:p>
        </p:txBody>
      </p:sp>
    </p:spTree>
    <p:extLst>
      <p:ext uri="{BB962C8B-B14F-4D97-AF65-F5344CB8AC3E}">
        <p14:creationId xmlns:p14="http://schemas.microsoft.com/office/powerpoint/2010/main" val="39457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17" y="-78542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Insert, Update, and Delete 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Memo is  Full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41B90B-2578-4B21-85B2-10B1AEC3762F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70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89093" name="Content Placeholder 108"/>
          <p:cNvGrpSpPr>
            <a:grpSpLocks noGrp="1"/>
          </p:cNvGrpSpPr>
          <p:nvPr/>
        </p:nvGrpSpPr>
        <p:grpSpPr bwMode="auto">
          <a:xfrm>
            <a:off x="559266" y="1096836"/>
            <a:ext cx="8254788" cy="4721574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299479" y="4163438"/>
              <a:ext cx="2857059" cy="205693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/>
                <a:t>Insert log</a:t>
              </a:r>
            </a:p>
            <a:p>
              <a:pPr algn="ctr">
                <a:defRPr/>
              </a:pPr>
              <a:r>
                <a:rPr lang="en-US" sz="3600" dirty="0"/>
                <a:t>Update log </a:t>
              </a:r>
            </a:p>
            <a:p>
              <a:pPr algn="ctr">
                <a:defRPr/>
              </a:pPr>
              <a:r>
                <a:rPr lang="en-US" sz="3600" dirty="0"/>
                <a:t>Delete log</a:t>
              </a:r>
            </a:p>
          </p:txBody>
        </p:sp>
        <p:grpSp>
          <p:nvGrpSpPr>
            <p:cNvPr id="89099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70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91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5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4414" y="5218316"/>
                <a:ext cx="165841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9100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6910" y="1830311"/>
                <a:ext cx="7429673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91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4702" y="5219302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89101" name="Group 148"/>
            <p:cNvGrpSpPr>
              <a:grpSpLocks/>
            </p:cNvGrpSpPr>
            <p:nvPr/>
          </p:nvGrpSpPr>
          <p:grpSpPr bwMode="auto">
            <a:xfrm>
              <a:off x="4357688" y="1943100"/>
              <a:ext cx="2819400" cy="2057400"/>
              <a:chOff x="796045" y="1828800"/>
              <a:chExt cx="7429501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96043" y="1829325"/>
                <a:ext cx="7429676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8910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8" y="19145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076" y="19145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253" y="19145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182" y="4124324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4124324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8" y="4114801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0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5790" y="4124324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430" y="3009901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664" y="5219699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308" y="19145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5219699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666" y="30194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182" y="30194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3019426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8" y="5219699"/>
                <a:ext cx="1690286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413836" y="5218316"/>
                <a:ext cx="1658496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89094" name="TextBox 61"/>
          <p:cNvSpPr txBox="1">
            <a:spLocks noChangeArrowheads="1"/>
          </p:cNvSpPr>
          <p:nvPr/>
        </p:nvSpPr>
        <p:spPr bwMode="auto">
          <a:xfrm>
            <a:off x="43434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9095" name="TextBox 62"/>
          <p:cNvSpPr txBox="1">
            <a:spLocks noChangeArrowheads="1"/>
          </p:cNvSpPr>
          <p:nvPr/>
        </p:nvSpPr>
        <p:spPr bwMode="auto">
          <a:xfrm>
            <a:off x="4419600" y="26670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89096" name="TextBox 16"/>
          <p:cNvSpPr txBox="1">
            <a:spLocks noChangeArrowheads="1"/>
          </p:cNvSpPr>
          <p:nvPr/>
        </p:nvSpPr>
        <p:spPr bwMode="auto">
          <a:xfrm>
            <a:off x="4343400" y="5111956"/>
            <a:ext cx="758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250656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0962"/>
            <a:ext cx="7772400" cy="9645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Insert, Update, and Delete 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Memo is  Full (Contd.)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0426D7-C2E8-4396-BADB-CC9AFFEA2858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71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0117" name="Content Placeholder 108"/>
          <p:cNvGrpSpPr>
            <a:grpSpLocks noGrp="1"/>
          </p:cNvGrpSpPr>
          <p:nvPr/>
        </p:nvGrpSpPr>
        <p:grpSpPr bwMode="auto">
          <a:xfrm>
            <a:off x="533400" y="914401"/>
            <a:ext cx="8229600" cy="4991100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299479" y="4201094"/>
              <a:ext cx="2857059" cy="20569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Insert log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Update log 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Delete log</a:t>
              </a:r>
            </a:p>
          </p:txBody>
        </p:sp>
        <p:grpSp>
          <p:nvGrpSpPr>
            <p:cNvPr id="90126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70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016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7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4414" y="5218316"/>
                <a:ext cx="165841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0127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6910" y="1830311"/>
                <a:ext cx="7429673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014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4702" y="5219302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0128" name="Group 148"/>
            <p:cNvGrpSpPr>
              <a:grpSpLocks/>
            </p:cNvGrpSpPr>
            <p:nvPr/>
          </p:nvGrpSpPr>
          <p:grpSpPr bwMode="auto">
            <a:xfrm>
              <a:off x="4357688" y="1943100"/>
              <a:ext cx="2819400" cy="2057400"/>
              <a:chOff x="796046" y="1828800"/>
              <a:chExt cx="7429500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796044" y="1829325"/>
                <a:ext cx="7429675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01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7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076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253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021" y="408516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412432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7" y="4114801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5790" y="412432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7" y="3009901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663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308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8666" y="30194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182" y="30194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8576" y="30194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14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897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423424" y="5218316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 flipH="1" flipV="1">
            <a:off x="3723450" y="3052966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 flipV="1">
            <a:off x="7973260" y="3073953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 flipV="1">
            <a:off x="3698778" y="5509603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0121" name="TextBox 64"/>
          <p:cNvSpPr txBox="1">
            <a:spLocks noChangeArrowheads="1"/>
          </p:cNvSpPr>
          <p:nvPr/>
        </p:nvSpPr>
        <p:spPr bwMode="auto">
          <a:xfrm>
            <a:off x="43815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0122" name="TextBox 65"/>
          <p:cNvSpPr txBox="1">
            <a:spLocks noChangeArrowheads="1"/>
          </p:cNvSpPr>
          <p:nvPr/>
        </p:nvSpPr>
        <p:spPr bwMode="auto">
          <a:xfrm>
            <a:off x="4457700" y="26670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0123" name="TextBox 16"/>
          <p:cNvSpPr txBox="1">
            <a:spLocks noChangeArrowheads="1"/>
          </p:cNvSpPr>
          <p:nvPr/>
        </p:nvSpPr>
        <p:spPr bwMode="auto">
          <a:xfrm>
            <a:off x="4305300" y="53848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361245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6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Insert, Update, and Delete 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Memo and Log Page  Full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B2479-C6C2-4EE7-9AD4-D5E7C39FF66A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72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1141" name="Content Placeholder 108"/>
          <p:cNvGrpSpPr>
            <a:grpSpLocks noGrp="1"/>
          </p:cNvGrpSpPr>
          <p:nvPr/>
        </p:nvGrpSpPr>
        <p:grpSpPr bwMode="auto">
          <a:xfrm>
            <a:off x="457200" y="1143001"/>
            <a:ext cx="8229600" cy="4800600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191552" y="4191680"/>
              <a:ext cx="2857059" cy="205693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Insert log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Update log 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Delete log</a:t>
              </a:r>
            </a:p>
          </p:txBody>
        </p:sp>
        <p:grpSp>
          <p:nvGrpSpPr>
            <p:cNvPr id="91147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70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118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9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4414" y="5218316"/>
                <a:ext cx="165841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1148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6910" y="1830311"/>
                <a:ext cx="7429673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116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7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8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4702" y="5219302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1149" name="Group 148"/>
            <p:cNvGrpSpPr>
              <a:grpSpLocks/>
            </p:cNvGrpSpPr>
            <p:nvPr/>
          </p:nvGrpSpPr>
          <p:grpSpPr bwMode="auto">
            <a:xfrm>
              <a:off x="4229100" y="1943100"/>
              <a:ext cx="2819400" cy="2057400"/>
              <a:chOff x="457200" y="1828800"/>
              <a:chExt cx="7429500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457317" y="1829325"/>
                <a:ext cx="7429675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115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075109" y="5218316"/>
                <a:ext cx="1658496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 flipH="1" flipV="1">
            <a:off x="3581400" y="3429000"/>
            <a:ext cx="723900" cy="381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 flipV="1">
            <a:off x="7581900" y="3390900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 flipV="1">
            <a:off x="3543300" y="5715000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6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124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Merge: Log and Data Pages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A966D6-4AD9-45D1-8EE6-24F11A4C3DD1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73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2165" name="Content Placeholder 108"/>
          <p:cNvGrpSpPr>
            <a:grpSpLocks noGrp="1"/>
          </p:cNvGrpSpPr>
          <p:nvPr/>
        </p:nvGrpSpPr>
        <p:grpSpPr bwMode="auto">
          <a:xfrm>
            <a:off x="495300" y="914401"/>
            <a:ext cx="8229600" cy="5029200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52837" y="4191680"/>
              <a:ext cx="2857059" cy="20569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Insert log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Update log </a:t>
              </a:r>
            </a:p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Delete log</a:t>
              </a:r>
            </a:p>
          </p:txBody>
        </p:sp>
        <p:grpSp>
          <p:nvGrpSpPr>
            <p:cNvPr id="92187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70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22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3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4414" y="5218316"/>
                <a:ext cx="165841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2188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6910" y="1830311"/>
                <a:ext cx="7429673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220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4702" y="5219302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2189" name="Group 148"/>
            <p:cNvGrpSpPr>
              <a:grpSpLocks/>
            </p:cNvGrpSpPr>
            <p:nvPr/>
          </p:nvGrpSpPr>
          <p:grpSpPr bwMode="auto">
            <a:xfrm>
              <a:off x="4386791" y="1979422"/>
              <a:ext cx="2819399" cy="2057400"/>
              <a:chOff x="872735" y="1909516"/>
              <a:chExt cx="7429500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72737" y="1909516"/>
                <a:ext cx="7429677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219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26" y="197752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3382" y="190951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025" y="190951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410" y="4187327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803" y="4187327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26" y="4177802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26" y="307290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92" y="5282702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9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7974" y="190951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803" y="5282702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410" y="308242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803" y="308242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26" y="5282702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317971" y="5340346"/>
                <a:ext cx="1658496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  <p:pic>
            <p:nvPicPr>
              <p:cNvPr id="9220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6003" y="4182317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8880" y="307741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" name="Rectangle 61"/>
          <p:cNvSpPr/>
          <p:nvPr/>
        </p:nvSpPr>
        <p:spPr>
          <a:xfrm flipH="1" flipV="1">
            <a:off x="1181100" y="1981200"/>
            <a:ext cx="114300" cy="152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 flipV="1">
            <a:off x="7763732" y="3154060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 flipV="1">
            <a:off x="3542030" y="5547592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 flipV="1">
            <a:off x="3619500" y="2971800"/>
            <a:ext cx="1905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 flipV="1">
            <a:off x="876300" y="2971800"/>
            <a:ext cx="1905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 flipH="1" flipV="1">
            <a:off x="3771900" y="1981200"/>
            <a:ext cx="228600" cy="152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flipH="1" flipV="1">
            <a:off x="2933700" y="1981200"/>
            <a:ext cx="152400" cy="152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 flipH="1" flipV="1">
            <a:off x="952500" y="2438400"/>
            <a:ext cx="1143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flipH="1" flipV="1">
            <a:off x="1905000" y="1981200"/>
            <a:ext cx="152400" cy="762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flipH="1" flipV="1">
            <a:off x="1943100" y="2971800"/>
            <a:ext cx="190500" cy="762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 flipH="1" flipV="1">
            <a:off x="2667000" y="3467100"/>
            <a:ext cx="1524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 flipH="1" flipV="1">
            <a:off x="1943100" y="3467100"/>
            <a:ext cx="1524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 flipH="1" flipV="1">
            <a:off x="1181100" y="3467100"/>
            <a:ext cx="152400" cy="762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flipH="1" flipV="1">
            <a:off x="1905000" y="2438400"/>
            <a:ext cx="114300" cy="152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 flipH="1" flipV="1">
            <a:off x="2705100" y="2476500"/>
            <a:ext cx="152400" cy="1143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flipH="1" flipV="1">
            <a:off x="3619500" y="2438400"/>
            <a:ext cx="152400" cy="152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182" name="TextBox 77"/>
          <p:cNvSpPr txBox="1">
            <a:spLocks noChangeArrowheads="1"/>
          </p:cNvSpPr>
          <p:nvPr/>
        </p:nvSpPr>
        <p:spPr bwMode="auto">
          <a:xfrm>
            <a:off x="43815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2183" name="TextBox 90"/>
          <p:cNvSpPr txBox="1">
            <a:spLocks noChangeArrowheads="1"/>
          </p:cNvSpPr>
          <p:nvPr/>
        </p:nvSpPr>
        <p:spPr bwMode="auto">
          <a:xfrm>
            <a:off x="4457700" y="25908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2184" name="TextBox 16"/>
          <p:cNvSpPr txBox="1">
            <a:spLocks noChangeArrowheads="1"/>
          </p:cNvSpPr>
          <p:nvPr/>
        </p:nvSpPr>
        <p:spPr bwMode="auto">
          <a:xfrm>
            <a:off x="4337195" y="5306547"/>
            <a:ext cx="1187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245694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842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Query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6B6B8-3DA3-47FD-B708-78312629476E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3189" name="Content Placeholder 108"/>
          <p:cNvGrpSpPr>
            <a:grpSpLocks noGrp="1"/>
          </p:cNvGrpSpPr>
          <p:nvPr/>
        </p:nvGrpSpPr>
        <p:grpSpPr bwMode="auto">
          <a:xfrm>
            <a:off x="457200" y="789094"/>
            <a:ext cx="8229600" cy="5078306"/>
            <a:chOff x="952500" y="1828800"/>
            <a:chExt cx="6286500" cy="4572000"/>
          </a:xfrm>
        </p:grpSpPr>
        <p:sp>
          <p:nvSpPr>
            <p:cNvPr id="110" name="Rectangle 109"/>
            <p:cNvSpPr/>
            <p:nvPr/>
          </p:nvSpPr>
          <p:spPr>
            <a:xfrm>
              <a:off x="952500" y="18288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23733" y="4191680"/>
              <a:ext cx="2857059" cy="20569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93199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458219" y="1829325"/>
                <a:ext cx="7427068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32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5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Rectangle 168"/>
              <p:cNvSpPr/>
              <p:nvPr/>
            </p:nvSpPr>
            <p:spPr>
              <a:xfrm>
                <a:off x="6074414" y="5218316"/>
                <a:ext cx="1658410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3200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400" cy="2057400"/>
              <a:chOff x="457200" y="1828800"/>
              <a:chExt cx="7429500" cy="45720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56910" y="1830311"/>
                <a:ext cx="7429673" cy="457095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32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Rectangle 151"/>
              <p:cNvSpPr/>
              <p:nvPr/>
            </p:nvSpPr>
            <p:spPr>
              <a:xfrm>
                <a:off x="6074702" y="5219302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3201" name="Group 148"/>
            <p:cNvGrpSpPr>
              <a:grpSpLocks/>
            </p:cNvGrpSpPr>
            <p:nvPr/>
          </p:nvGrpSpPr>
          <p:grpSpPr bwMode="auto">
            <a:xfrm>
              <a:off x="4361392" y="1943100"/>
              <a:ext cx="2819400" cy="2057400"/>
              <a:chOff x="805807" y="1828800"/>
              <a:chExt cx="7429500" cy="45720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805632" y="1829325"/>
                <a:ext cx="7429673" cy="457095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320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658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837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014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943" y="412432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8337" y="412432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658" y="4114801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0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551" y="4124324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658" y="3009901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424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7069" y="19145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8337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427" y="30194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943" y="3019426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658" y="5219699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Rectangle 132"/>
              <p:cNvSpPr/>
              <p:nvPr/>
            </p:nvSpPr>
            <p:spPr>
              <a:xfrm>
                <a:off x="6500118" y="5218316"/>
                <a:ext cx="1658494" cy="10669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 flipH="1" flipV="1">
            <a:off x="3573463" y="2999441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flipH="1" flipV="1">
            <a:off x="7843203" y="3023116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flipH="1" flipV="1">
            <a:off x="3526350" y="5507644"/>
            <a:ext cx="381000" cy="2286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76800" y="4191000"/>
            <a:ext cx="3695700" cy="1104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3194" name="TextBox 65"/>
          <p:cNvSpPr txBox="1">
            <a:spLocks noChangeArrowheads="1"/>
          </p:cNvSpPr>
          <p:nvPr/>
        </p:nvSpPr>
        <p:spPr bwMode="auto">
          <a:xfrm>
            <a:off x="43434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3195" name="TextBox 66"/>
          <p:cNvSpPr txBox="1">
            <a:spLocks noChangeArrowheads="1"/>
          </p:cNvSpPr>
          <p:nvPr/>
        </p:nvSpPr>
        <p:spPr bwMode="auto">
          <a:xfrm>
            <a:off x="4381500" y="24765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3196" name="TextBox 16"/>
          <p:cNvSpPr txBox="1">
            <a:spLocks noChangeArrowheads="1"/>
          </p:cNvSpPr>
          <p:nvPr/>
        </p:nvSpPr>
        <p:spPr bwMode="auto">
          <a:xfrm>
            <a:off x="4327525" y="5295900"/>
            <a:ext cx="119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108422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349375"/>
          </a:xfrm>
        </p:spPr>
        <p:txBody>
          <a:bodyPr/>
          <a:lstStyle/>
          <a:p>
            <a:r>
              <a:rPr lang="en-US" altLang="en-US" smtClean="0"/>
              <a:t>Number Log Pages in a Data Block </a:t>
            </a:r>
          </a:p>
          <a:p>
            <a:endParaRPr lang="en-US" altLang="en-US" smtClean="0"/>
          </a:p>
          <a:p>
            <a:r>
              <a:rPr lang="en-US" altLang="en-US" smtClean="0"/>
              <a:t>Number of blocks in the Update Memo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73690A-91CE-400D-B62A-C61D90DCEC86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75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 is It Beneficial?</a:t>
            </a:r>
            <a:endParaRPr lang="en-US" dirty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D9D9AB-EFC3-41D6-9B8D-CF5CE9E8E170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76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0775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SSD View From DBMS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DEB5B9-6DFB-4555-894B-AC5C37FA174E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77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6262" name="Group 166"/>
          <p:cNvGrpSpPr>
            <a:grpSpLocks/>
          </p:cNvGrpSpPr>
          <p:nvPr/>
        </p:nvGrpSpPr>
        <p:grpSpPr bwMode="auto">
          <a:xfrm>
            <a:off x="190500" y="838200"/>
            <a:ext cx="8724900" cy="5105400"/>
            <a:chOff x="952500" y="1752600"/>
            <a:chExt cx="6286500" cy="4572000"/>
          </a:xfrm>
        </p:grpSpPr>
        <p:sp>
          <p:nvSpPr>
            <p:cNvPr id="6" name="Rectangle 5"/>
            <p:cNvSpPr/>
            <p:nvPr/>
          </p:nvSpPr>
          <p:spPr>
            <a:xfrm>
              <a:off x="952500" y="17526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383996" y="4191000"/>
              <a:ext cx="2806963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Update Memo</a:t>
              </a:r>
            </a:p>
          </p:txBody>
        </p:sp>
        <p:grpSp>
          <p:nvGrpSpPr>
            <p:cNvPr id="96268" name="Group 108"/>
            <p:cNvGrpSpPr>
              <a:grpSpLocks/>
            </p:cNvGrpSpPr>
            <p:nvPr/>
          </p:nvGrpSpPr>
          <p:grpSpPr bwMode="auto">
            <a:xfrm>
              <a:off x="1104900" y="1943100"/>
              <a:ext cx="2895600" cy="2057400"/>
              <a:chOff x="457200" y="1828800"/>
              <a:chExt cx="7429500" cy="45720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56507" y="1828800"/>
                <a:ext cx="7430994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630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6076708" y="5218996"/>
                <a:ext cx="1658181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6269" name="Group 128"/>
            <p:cNvGrpSpPr>
              <a:grpSpLocks/>
            </p:cNvGrpSpPr>
            <p:nvPr/>
          </p:nvGrpSpPr>
          <p:grpSpPr bwMode="auto">
            <a:xfrm>
              <a:off x="1143000" y="4191000"/>
              <a:ext cx="2819399" cy="2057400"/>
              <a:chOff x="457200" y="1828800"/>
              <a:chExt cx="7429499" cy="45720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458571" y="1828800"/>
                <a:ext cx="742687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628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9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0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Rectangle 147"/>
              <p:cNvSpPr/>
              <p:nvPr/>
            </p:nvSpPr>
            <p:spPr>
              <a:xfrm>
                <a:off x="6073936" y="5218996"/>
                <a:ext cx="1657784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  <p:grpSp>
          <p:nvGrpSpPr>
            <p:cNvPr id="96270" name="Group 148"/>
            <p:cNvGrpSpPr>
              <a:grpSpLocks/>
            </p:cNvGrpSpPr>
            <p:nvPr/>
          </p:nvGrpSpPr>
          <p:grpSpPr bwMode="auto">
            <a:xfrm>
              <a:off x="4419599" y="1943100"/>
              <a:ext cx="2819401" cy="2057400"/>
              <a:chOff x="959190" y="1828800"/>
              <a:chExt cx="7429501" cy="4572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58810" y="1828800"/>
                <a:ext cx="742988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62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1913467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462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4030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4114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00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30099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3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517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5130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1875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3014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Rectangle 165"/>
              <p:cNvSpPr/>
              <p:nvPr/>
            </p:nvSpPr>
            <p:spPr>
              <a:xfrm>
                <a:off x="6568144" y="5218996"/>
                <a:ext cx="1657783" cy="10689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0000"/>
                    </a:solidFill>
                  </a:rPr>
                  <a:t>Log Page</a:t>
                </a:r>
              </a:p>
            </p:txBody>
          </p:sp>
        </p:grpSp>
      </p:grpSp>
      <p:sp>
        <p:nvSpPr>
          <p:cNvPr id="96263" name="TextBox 167"/>
          <p:cNvSpPr txBox="1">
            <a:spLocks noChangeArrowheads="1"/>
          </p:cNvSpPr>
          <p:nvPr/>
        </p:nvSpPr>
        <p:spPr bwMode="auto">
          <a:xfrm>
            <a:off x="43053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6264" name="TextBox 168"/>
          <p:cNvSpPr txBox="1">
            <a:spLocks noChangeArrowheads="1"/>
          </p:cNvSpPr>
          <p:nvPr/>
        </p:nvSpPr>
        <p:spPr bwMode="auto">
          <a:xfrm>
            <a:off x="4419600" y="28575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6265" name="TextBox 16"/>
          <p:cNvSpPr txBox="1">
            <a:spLocks noChangeArrowheads="1"/>
          </p:cNvSpPr>
          <p:nvPr/>
        </p:nvSpPr>
        <p:spPr bwMode="auto">
          <a:xfrm>
            <a:off x="4283887" y="5422737"/>
            <a:ext cx="1240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</p:spTree>
    <p:extLst>
      <p:ext uri="{BB962C8B-B14F-4D97-AF65-F5344CB8AC3E}">
        <p14:creationId xmlns:p14="http://schemas.microsoft.com/office/powerpoint/2010/main" val="371384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An Improvement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72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640013" y="6477000"/>
            <a:ext cx="55086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25EBBC-76D9-4D88-B8AB-5AA90A6559AC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78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grpSp>
        <p:nvGrpSpPr>
          <p:cNvPr id="97286" name="Group 166"/>
          <p:cNvGrpSpPr>
            <a:grpSpLocks/>
          </p:cNvGrpSpPr>
          <p:nvPr/>
        </p:nvGrpSpPr>
        <p:grpSpPr bwMode="auto">
          <a:xfrm>
            <a:off x="190500" y="609600"/>
            <a:ext cx="8724900" cy="5181600"/>
            <a:chOff x="952500" y="1752600"/>
            <a:chExt cx="6286500" cy="4572000"/>
          </a:xfrm>
        </p:grpSpPr>
        <p:sp>
          <p:nvSpPr>
            <p:cNvPr id="6" name="Rectangle 5"/>
            <p:cNvSpPr/>
            <p:nvPr/>
          </p:nvSpPr>
          <p:spPr>
            <a:xfrm>
              <a:off x="952500" y="1752600"/>
              <a:ext cx="6286500" cy="4572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838950" y="4191000"/>
              <a:ext cx="1352009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Update Memo 1</a:t>
              </a:r>
            </a:p>
          </p:txBody>
        </p:sp>
        <p:grpSp>
          <p:nvGrpSpPr>
            <p:cNvPr id="97296" name="Group 108"/>
            <p:cNvGrpSpPr>
              <a:grpSpLocks/>
            </p:cNvGrpSpPr>
            <p:nvPr/>
          </p:nvGrpSpPr>
          <p:grpSpPr bwMode="auto">
            <a:xfrm>
              <a:off x="1104630" y="1943100"/>
              <a:ext cx="2896182" cy="2057400"/>
              <a:chOff x="456507" y="1828800"/>
              <a:chExt cx="7430994" cy="45720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56507" y="1828800"/>
                <a:ext cx="7430994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73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297" name="Group 128"/>
            <p:cNvGrpSpPr>
              <a:grpSpLocks/>
            </p:cNvGrpSpPr>
            <p:nvPr/>
          </p:nvGrpSpPr>
          <p:grpSpPr bwMode="auto">
            <a:xfrm>
              <a:off x="1143520" y="4191000"/>
              <a:ext cx="2818402" cy="2057400"/>
              <a:chOff x="458571" y="1828800"/>
              <a:chExt cx="7426871" cy="45720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458571" y="1828800"/>
                <a:ext cx="742687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73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232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7409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41148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946" y="41243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30099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820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145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3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338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2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32" y="3019425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3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54" y="5219700"/>
                <a:ext cx="1690287" cy="101917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298" name="Group 148"/>
            <p:cNvGrpSpPr>
              <a:grpSpLocks/>
            </p:cNvGrpSpPr>
            <p:nvPr/>
          </p:nvGrpSpPr>
          <p:grpSpPr bwMode="auto">
            <a:xfrm>
              <a:off x="4419455" y="1943100"/>
              <a:ext cx="2819545" cy="2057400"/>
              <a:chOff x="958810" y="1828800"/>
              <a:chExt cx="7429881" cy="45720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58810" y="1828800"/>
                <a:ext cx="7429881" cy="457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pic>
            <p:nvPicPr>
              <p:cNvPr id="9730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1913467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462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4030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4114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000" y="41243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30099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3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0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517" y="19145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51308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1875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390" y="3019424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393" y="3014133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108" y="5219700"/>
                <a:ext cx="1690287" cy="1019176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7287" name="TextBox 167"/>
          <p:cNvSpPr txBox="1">
            <a:spLocks noChangeArrowheads="1"/>
          </p:cNvSpPr>
          <p:nvPr/>
        </p:nvSpPr>
        <p:spPr bwMode="auto">
          <a:xfrm>
            <a:off x="4305300" y="48006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7288" name="TextBox 168"/>
          <p:cNvSpPr txBox="1">
            <a:spLocks noChangeArrowheads="1"/>
          </p:cNvSpPr>
          <p:nvPr/>
        </p:nvSpPr>
        <p:spPr bwMode="auto">
          <a:xfrm>
            <a:off x="4419600" y="2857500"/>
            <a:ext cx="22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97289" name="TextBox 16"/>
          <p:cNvSpPr txBox="1">
            <a:spLocks noChangeArrowheads="1"/>
          </p:cNvSpPr>
          <p:nvPr/>
        </p:nvSpPr>
        <p:spPr bwMode="auto">
          <a:xfrm>
            <a:off x="4305300" y="5239068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SSD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3258820"/>
            <a:ext cx="1828800" cy="24460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Update Memo 2</a:t>
            </a:r>
          </a:p>
        </p:txBody>
      </p:sp>
      <p:pic>
        <p:nvPicPr>
          <p:cNvPr id="97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914400" cy="4587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90900"/>
            <a:ext cx="914400" cy="4587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170488"/>
            <a:ext cx="914400" cy="50034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8610600" cy="1981200"/>
          </a:xfrm>
        </p:spPr>
        <p:txBody>
          <a:bodyPr/>
          <a:lstStyle/>
          <a:p>
            <a:pPr algn="r" eaLnBrk="1" hangingPunct="1"/>
            <a:endParaRPr lang="en-US" altLang="en-US" b="1" u="sng" smtClean="0"/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800" b="1" smtClean="0"/>
          </a:p>
        </p:txBody>
      </p:sp>
      <p:sp>
        <p:nvSpPr>
          <p:cNvPr id="410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8877300" cy="2286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/>
              <a:t>Enhancing Computing Performance and Power Saving with Flash Memory</a:t>
            </a:r>
            <a:br>
              <a:rPr lang="en-US" sz="4000" dirty="0" smtClean="0"/>
            </a:b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842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Price and Performance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880319-3D2C-4AB5-8331-E8BAEC4BF6B4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29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90600"/>
            <a:ext cx="37639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905000" y="6307138"/>
            <a:ext cx="4267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Source: Flash Storage Today, ADAM Leventhal,  ACM Queue, 2008 </a:t>
            </a:r>
          </a:p>
        </p:txBody>
      </p:sp>
    </p:spTree>
    <p:extLst>
      <p:ext uri="{BB962C8B-B14F-4D97-AF65-F5344CB8AC3E}">
        <p14:creationId xmlns:p14="http://schemas.microsoft.com/office/powerpoint/2010/main" val="1726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Project Vision</a:t>
            </a:r>
            <a:endParaRPr lang="en-US" sz="3200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endParaRPr lang="en-US" altLang="en-US" sz="1400" smtClean="0"/>
          </a:p>
          <a:p>
            <a:r>
              <a:rPr lang="en-US" altLang="en-US" smtClean="0"/>
              <a:t>Integrating flash memory into both primary memory and secondary storage architectures</a:t>
            </a:r>
          </a:p>
          <a:p>
            <a:endParaRPr lang="en-US" altLang="en-US" smtClean="0"/>
          </a:p>
          <a:p>
            <a:r>
              <a:rPr lang="en-US" altLang="en-US" smtClean="0"/>
              <a:t>Enhancing the performance with low power consumption</a:t>
            </a:r>
          </a:p>
          <a:p>
            <a:endParaRPr lang="en-US" altLang="en-US" smtClean="0"/>
          </a:p>
          <a:p>
            <a:r>
              <a:rPr lang="en-US" altLang="en-US" smtClean="0"/>
              <a:t>Making SSD into main stream products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b="1" smtClean="0"/>
          </a:p>
          <a:p>
            <a:endParaRPr lang="en-US" altLang="en-US" sz="14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3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DRAM, PC-RAM, NAND Flash and</a:t>
            </a:r>
            <a:br>
              <a:rPr lang="en-US" sz="3200" dirty="0" smtClean="0"/>
            </a:br>
            <a:r>
              <a:rPr lang="en-US" sz="3200" dirty="0" smtClean="0"/>
              <a:t>NOR Flash Comparison (Mogul et al 2009)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492625"/>
        </p:xfrm>
        <a:graphic>
          <a:graphicData uri="http://schemas.openxmlformats.org/drawingml/2006/table">
            <a:tbl>
              <a:tblPr/>
              <a:tblGrid>
                <a:gridCol w="1203325"/>
                <a:gridCol w="882650"/>
                <a:gridCol w="1343025"/>
                <a:gridCol w="1143000"/>
                <a:gridCol w="1143000"/>
                <a:gridCol w="1143000"/>
                <a:gridCol w="1143000"/>
                <a:gridCol w="114300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Technology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Density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Endurance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(cycles)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Rand. read 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Write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Erase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Erase Size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Idle “on” power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DRAM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6-8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CM R 8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15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PMingLiU" pitchFamily="18" charset="-120"/>
                          <a:cs typeface="Cambria Math" pitchFamily="18" charset="0"/>
                        </a:rPr>
                        <a:t>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40–60 ns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PMingLiU" pitchFamily="18" charset="-120"/>
                          <a:cs typeface="Cambria Math" pitchFamily="18" charset="0"/>
                        </a:rPr>
                        <a:t>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40–60 ns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—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—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_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CMS Y 8"/>
                        </a:rPr>
                        <a:t>4W–8W/DIMM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NAND flash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4-5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CM R 8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Arial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5–50 us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200 us/page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2 ms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e.g. 512KB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_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CMS Y 8"/>
                        </a:rPr>
                        <a:t>0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NOR flash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10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CM R 8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Arial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70 ns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1 us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1 sec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e.g. 128KB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_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CMS Y 8"/>
                        </a:rPr>
                        <a:t>0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PC-RAM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8-16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F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 I 8"/>
                          <a:ea typeface="PMingLiU" pitchFamily="18" charset="-120"/>
                          <a:cs typeface="CMM I 8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CM R 8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CM R 8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CM R 6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–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8"/>
                          <a:ea typeface="PMingLiU" pitchFamily="18" charset="-120"/>
                          <a:cs typeface="Arial" pitchFamily="34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 R 6"/>
                          <a:ea typeface="PMingLiU" pitchFamily="18" charset="-120"/>
                          <a:cs typeface="Arial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60 ns?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100–1000 ns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—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Arial" pitchFamily="34" charset="0"/>
                        </a:rPr>
                        <a:t>—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S Y 8"/>
                          <a:ea typeface="PMingLiU" pitchFamily="18" charset="-120"/>
                          <a:cs typeface="CMS Y 8"/>
                        </a:rPr>
                        <a:t>_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CMS Y 8"/>
                        </a:rPr>
                        <a:t>0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3"/>
          <p:cNvSpPr>
            <a:spLocks noChangeArrowheads="1"/>
          </p:cNvSpPr>
          <p:nvPr/>
        </p:nvSpPr>
        <p:spPr bwMode="auto">
          <a:xfrm>
            <a:off x="838200" y="2133600"/>
            <a:ext cx="2895600" cy="990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01379" name="Rectangle 14"/>
          <p:cNvSpPr>
            <a:spLocks noChangeArrowheads="1"/>
          </p:cNvSpPr>
          <p:nvPr/>
        </p:nvSpPr>
        <p:spPr bwMode="auto">
          <a:xfrm>
            <a:off x="785813" y="3886200"/>
            <a:ext cx="2952750" cy="1524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704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101381" name="Text Box 16"/>
          <p:cNvSpPr txBox="1">
            <a:spLocks noChangeArrowheads="1"/>
          </p:cNvSpPr>
          <p:nvPr/>
        </p:nvSpPr>
        <p:spPr bwMode="auto">
          <a:xfrm>
            <a:off x="4953000" y="0"/>
            <a:ext cx="3343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dirty="0" smtClean="0">
                <a:solidFill>
                  <a:srgbClr val="FF0000"/>
                </a:solidFill>
              </a:rPr>
              <a:t>Primary Memory Hierarchical </a:t>
            </a:r>
            <a:r>
              <a:rPr lang="en-US" altLang="zh-TW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101382" name="Rectangle 10"/>
          <p:cNvSpPr>
            <a:spLocks noChangeArrowheads="1"/>
          </p:cNvSpPr>
          <p:nvPr/>
        </p:nvSpPr>
        <p:spPr bwMode="auto">
          <a:xfrm>
            <a:off x="838200" y="2667000"/>
            <a:ext cx="2871788" cy="457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1571625" y="3886200"/>
            <a:ext cx="1285875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Flash</a:t>
            </a:r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1214438" y="2133600"/>
            <a:ext cx="2143125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/>
              <a:t>L3/L4 Cache</a:t>
            </a:r>
          </a:p>
        </p:txBody>
      </p:sp>
      <p:sp>
        <p:nvSpPr>
          <p:cNvPr id="101385" name="Text Box 16"/>
          <p:cNvSpPr txBox="1">
            <a:spLocks noChangeArrowheads="1"/>
          </p:cNvSpPr>
          <p:nvPr/>
        </p:nvSpPr>
        <p:spPr bwMode="auto">
          <a:xfrm>
            <a:off x="381000" y="0"/>
            <a:ext cx="354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rgbClr val="FF0000"/>
                </a:solidFill>
              </a:rPr>
              <a:t>Secondary Storage Hierarchical Model</a:t>
            </a:r>
          </a:p>
        </p:txBody>
      </p:sp>
      <p:grpSp>
        <p:nvGrpSpPr>
          <p:cNvPr id="101386" name="Group 25"/>
          <p:cNvGrpSpPr>
            <a:grpSpLocks/>
          </p:cNvGrpSpPr>
          <p:nvPr/>
        </p:nvGrpSpPr>
        <p:grpSpPr bwMode="auto">
          <a:xfrm>
            <a:off x="4984750" y="2133600"/>
            <a:ext cx="2968625" cy="1600200"/>
            <a:chOff x="4984750" y="2133601"/>
            <a:chExt cx="2968625" cy="2224087"/>
          </a:xfrm>
        </p:grpSpPr>
        <p:sp>
          <p:nvSpPr>
            <p:cNvPr id="101393" name="Rectangle 13"/>
            <p:cNvSpPr>
              <a:spLocks noChangeArrowheads="1"/>
            </p:cNvSpPr>
            <p:nvPr/>
          </p:nvSpPr>
          <p:spPr bwMode="auto">
            <a:xfrm>
              <a:off x="4984750" y="2133601"/>
              <a:ext cx="2952750" cy="6683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/>
                <a:t>L3/L4 Cache</a:t>
              </a:r>
            </a:p>
          </p:txBody>
        </p:sp>
        <p:sp>
          <p:nvSpPr>
            <p:cNvPr id="101394" name="Rectangle 16"/>
            <p:cNvSpPr>
              <a:spLocks noChangeArrowheads="1"/>
            </p:cNvSpPr>
            <p:nvPr/>
          </p:nvSpPr>
          <p:spPr bwMode="auto">
            <a:xfrm>
              <a:off x="5000625" y="2857500"/>
              <a:ext cx="2952750" cy="15001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395" name="Rectangle 17"/>
            <p:cNvSpPr>
              <a:spLocks noChangeArrowheads="1"/>
            </p:cNvSpPr>
            <p:nvPr/>
          </p:nvSpPr>
          <p:spPr bwMode="auto">
            <a:xfrm>
              <a:off x="5000625" y="3571875"/>
              <a:ext cx="2952750" cy="7858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chemeClr val="bg1"/>
                  </a:solidFill>
                </a:rPr>
                <a:t>FLASH</a:t>
              </a:r>
            </a:p>
          </p:txBody>
        </p:sp>
        <p:sp>
          <p:nvSpPr>
            <p:cNvPr id="101396" name="Rectangle 18"/>
            <p:cNvSpPr>
              <a:spLocks noChangeArrowheads="1"/>
            </p:cNvSpPr>
            <p:nvPr/>
          </p:nvSpPr>
          <p:spPr bwMode="auto">
            <a:xfrm>
              <a:off x="5929313" y="2857500"/>
              <a:ext cx="1214437" cy="71437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chemeClr val="bg1"/>
                  </a:solidFill>
                </a:rPr>
                <a:t>DRAM</a:t>
              </a:r>
            </a:p>
          </p:txBody>
        </p:sp>
      </p:grpSp>
      <p:sp>
        <p:nvSpPr>
          <p:cNvPr id="101387" name="TextBox 19"/>
          <p:cNvSpPr txBox="1">
            <a:spLocks noChangeArrowheads="1"/>
          </p:cNvSpPr>
          <p:nvPr/>
        </p:nvSpPr>
        <p:spPr bwMode="auto">
          <a:xfrm>
            <a:off x="228600" y="5562600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To speed up I/O transfers and swaps</a:t>
            </a:r>
          </a:p>
          <a:p>
            <a:pPr eaLnBrk="1" hangingPunct="1"/>
            <a:r>
              <a:rPr lang="en-US" altLang="en-US" sz="2000" i="1"/>
              <a:t>To save energy</a:t>
            </a:r>
          </a:p>
          <a:p>
            <a:pPr eaLnBrk="1" hangingPunct="1"/>
            <a:r>
              <a:rPr lang="en-US" altLang="en-US" sz="2000" i="1"/>
              <a:t>To improve performance</a:t>
            </a:r>
          </a:p>
        </p:txBody>
      </p:sp>
      <p:sp>
        <p:nvSpPr>
          <p:cNvPr id="101388" name="TextBox 20"/>
          <p:cNvSpPr txBox="1">
            <a:spLocks noChangeArrowheads="1"/>
          </p:cNvSpPr>
          <p:nvPr/>
        </p:nvSpPr>
        <p:spPr bwMode="auto">
          <a:xfrm>
            <a:off x="4786313" y="5562600"/>
            <a:ext cx="4313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To minimize I/O transfers and swaps</a:t>
            </a:r>
          </a:p>
          <a:p>
            <a:pPr eaLnBrk="1" hangingPunct="1"/>
            <a:r>
              <a:rPr lang="en-US" altLang="en-US" sz="2000"/>
              <a:t>To reduce cost</a:t>
            </a:r>
          </a:p>
          <a:p>
            <a:pPr eaLnBrk="1" hangingPunct="1"/>
            <a:r>
              <a:rPr lang="en-US" altLang="en-US" sz="2000"/>
              <a:t>To save energy</a:t>
            </a:r>
          </a:p>
        </p:txBody>
      </p:sp>
      <p:sp>
        <p:nvSpPr>
          <p:cNvPr id="22" name="Can 21"/>
          <p:cNvSpPr/>
          <p:nvPr/>
        </p:nvSpPr>
        <p:spPr bwMode="auto">
          <a:xfrm>
            <a:off x="785813" y="4419600"/>
            <a:ext cx="2857500" cy="9906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/>
              <a:t>Disk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5000625" y="4572000"/>
            <a:ext cx="2928938" cy="9144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/>
              <a:t>Disk</a:t>
            </a:r>
          </a:p>
        </p:txBody>
      </p:sp>
      <p:sp>
        <p:nvSpPr>
          <p:cNvPr id="101391" name="Up-Down Arrow 28"/>
          <p:cNvSpPr>
            <a:spLocks noChangeArrowheads="1"/>
          </p:cNvSpPr>
          <p:nvPr/>
        </p:nvSpPr>
        <p:spPr bwMode="auto">
          <a:xfrm>
            <a:off x="2057400" y="3124200"/>
            <a:ext cx="381000" cy="685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01392" name="Up-Down Arrow 29"/>
          <p:cNvSpPr>
            <a:spLocks noChangeArrowheads="1"/>
          </p:cNvSpPr>
          <p:nvPr/>
        </p:nvSpPr>
        <p:spPr bwMode="auto">
          <a:xfrm flipH="1">
            <a:off x="6324600" y="3810000"/>
            <a:ext cx="381000" cy="685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6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75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Flash as Memory, DRAM as Cache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63612"/>
            <a:ext cx="8648700" cy="865188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solidFill>
                  <a:srgbClr val="FF0000"/>
                </a:solidFill>
              </a:rPr>
              <a:t>Take FLASH’s density, cost, size, and power advantages. </a:t>
            </a:r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2438400" y="3200400"/>
            <a:ext cx="1704975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chemeClr val="bg1"/>
                </a:solidFill>
              </a:rPr>
              <a:t>NOR Flash</a:t>
            </a:r>
          </a:p>
        </p:txBody>
      </p:sp>
      <p:sp>
        <p:nvSpPr>
          <p:cNvPr id="102405" name="Rectangle 8"/>
          <p:cNvSpPr>
            <a:spLocks noChangeArrowheads="1"/>
          </p:cNvSpPr>
          <p:nvPr/>
        </p:nvSpPr>
        <p:spPr bwMode="auto">
          <a:xfrm>
            <a:off x="1214438" y="2667000"/>
            <a:ext cx="295275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/>
              <a:t>L3/L4 Cache</a:t>
            </a:r>
          </a:p>
        </p:txBody>
      </p:sp>
      <p:sp>
        <p:nvSpPr>
          <p:cNvPr id="102406" name="Text Box 15"/>
          <p:cNvSpPr txBox="1">
            <a:spLocks noChangeArrowheads="1"/>
          </p:cNvSpPr>
          <p:nvPr/>
        </p:nvSpPr>
        <p:spPr bwMode="auto">
          <a:xfrm>
            <a:off x="1785938" y="2133600"/>
            <a:ext cx="213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400"/>
              <a:t>Parallel Model</a:t>
            </a:r>
          </a:p>
        </p:txBody>
      </p:sp>
      <p:grpSp>
        <p:nvGrpSpPr>
          <p:cNvPr id="102407" name="Group 16"/>
          <p:cNvGrpSpPr>
            <a:grpSpLocks/>
          </p:cNvGrpSpPr>
          <p:nvPr/>
        </p:nvGrpSpPr>
        <p:grpSpPr bwMode="auto">
          <a:xfrm>
            <a:off x="5000625" y="2514600"/>
            <a:ext cx="2968625" cy="2057400"/>
            <a:chOff x="5000625" y="3143250"/>
            <a:chExt cx="2968625" cy="2060575"/>
          </a:xfrm>
        </p:grpSpPr>
        <p:sp>
          <p:nvSpPr>
            <p:cNvPr id="102416" name="Rectangle 13"/>
            <p:cNvSpPr>
              <a:spLocks noChangeArrowheads="1"/>
            </p:cNvSpPr>
            <p:nvPr/>
          </p:nvSpPr>
          <p:spPr bwMode="auto">
            <a:xfrm>
              <a:off x="5000625" y="3143250"/>
              <a:ext cx="2952750" cy="5048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/>
                <a:t>L3/L4 Cache</a:t>
              </a:r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5016500" y="3703638"/>
              <a:ext cx="2952750" cy="150018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5016500" y="4418013"/>
              <a:ext cx="2952750" cy="7858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chemeClr val="bg1"/>
                  </a:solidFill>
                </a:rPr>
                <a:t>NAND FLASH</a:t>
              </a:r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5945188" y="3703638"/>
              <a:ext cx="1214437" cy="71437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chemeClr val="bg1"/>
                  </a:solidFill>
                </a:rPr>
                <a:t>DRAM</a:t>
              </a:r>
            </a:p>
          </p:txBody>
        </p:sp>
      </p:grpSp>
      <p:sp>
        <p:nvSpPr>
          <p:cNvPr id="21" name="Can 20"/>
          <p:cNvSpPr/>
          <p:nvPr/>
        </p:nvSpPr>
        <p:spPr bwMode="auto">
          <a:xfrm>
            <a:off x="5016500" y="5203825"/>
            <a:ext cx="2928938" cy="85725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/>
              <a:t>Disk</a:t>
            </a:r>
          </a:p>
        </p:txBody>
      </p: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5072063" y="1752600"/>
            <a:ext cx="2928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2400"/>
              <a:t>Proposed Hierarchical Model</a:t>
            </a:r>
          </a:p>
        </p:txBody>
      </p:sp>
      <p:sp>
        <p:nvSpPr>
          <p:cNvPr id="102410" name="Rectangle 22"/>
          <p:cNvSpPr>
            <a:spLocks noChangeArrowheads="1"/>
          </p:cNvSpPr>
          <p:nvPr/>
        </p:nvSpPr>
        <p:spPr bwMode="auto">
          <a:xfrm>
            <a:off x="1214438" y="3200400"/>
            <a:ext cx="1214437" cy="609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24" name="Can 23"/>
          <p:cNvSpPr/>
          <p:nvPr/>
        </p:nvSpPr>
        <p:spPr bwMode="auto">
          <a:xfrm>
            <a:off x="1214438" y="4495800"/>
            <a:ext cx="2928937" cy="8382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/>
              <a:t>Disk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" y="5257800"/>
            <a:ext cx="397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 dirty="0"/>
              <a:t>Pros: word addressable, fast read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5486400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Cons: expensive, extremely slow writes</a:t>
            </a:r>
          </a:p>
          <a:p>
            <a:pPr eaLnBrk="1" hangingPunct="1"/>
            <a:r>
              <a:rPr lang="en-US" altLang="en-US" sz="1600" i="1" dirty="0"/>
              <a:t>           less dense than NAND</a:t>
            </a:r>
          </a:p>
        </p:txBody>
      </p:sp>
      <p:sp>
        <p:nvSpPr>
          <p:cNvPr id="102414" name="Up-Down Arrow 17"/>
          <p:cNvSpPr>
            <a:spLocks noChangeArrowheads="1"/>
          </p:cNvSpPr>
          <p:nvPr/>
        </p:nvSpPr>
        <p:spPr bwMode="auto">
          <a:xfrm>
            <a:off x="2286000" y="3810000"/>
            <a:ext cx="350838" cy="685800"/>
          </a:xfrm>
          <a:prstGeom prst="upDownArrow">
            <a:avLst>
              <a:gd name="adj1" fmla="val 50000"/>
              <a:gd name="adj2" fmla="val 499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02415" name="Up-Down Arrow 18"/>
          <p:cNvSpPr>
            <a:spLocks noChangeArrowheads="1"/>
          </p:cNvSpPr>
          <p:nvPr/>
        </p:nvSpPr>
        <p:spPr bwMode="auto">
          <a:xfrm>
            <a:off x="6248400" y="4572000"/>
            <a:ext cx="304800" cy="609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2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329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Challenges of FLASH Main Memory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262673"/>
                </a:solidFill>
              </a:rPr>
              <a:t>Slow Read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z="2800" smtClean="0"/>
              <a:t>About 100x slower than DRAM (5</a:t>
            </a:r>
            <a:r>
              <a:rPr lang="en-US" altLang="zh-TW" sz="2800" i="1" smtClean="0"/>
              <a:t>us</a:t>
            </a:r>
            <a:r>
              <a:rPr lang="en-US" altLang="zh-TW" sz="2800" smtClean="0"/>
              <a:t> </a:t>
            </a:r>
            <a:r>
              <a:rPr lang="en-US" altLang="zh-TW" sz="2800" i="1" smtClean="0"/>
              <a:t>vs.</a:t>
            </a:r>
            <a:r>
              <a:rPr lang="en-US" altLang="zh-TW" sz="2800" smtClean="0"/>
              <a:t> 50</a:t>
            </a:r>
            <a:r>
              <a:rPr lang="en-US" altLang="zh-TW" sz="2800" i="1" smtClean="0"/>
              <a:t>ns</a:t>
            </a:r>
            <a:r>
              <a:rPr lang="en-US" altLang="zh-TW" sz="280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z="2800" smtClean="0"/>
              <a:t>For acceptable AMAT, hit rate should be &gt; 90%</a:t>
            </a:r>
            <a:endParaRPr lang="en-US" altLang="zh-TW" smtClean="0"/>
          </a:p>
          <a:p>
            <a:pPr eaLnBrk="1" hangingPunct="1"/>
            <a:r>
              <a:rPr lang="en-US" altLang="zh-TW" smtClean="0">
                <a:solidFill>
                  <a:srgbClr val="262673"/>
                </a:solidFill>
              </a:rPr>
              <a:t>Slow Write</a:t>
            </a:r>
          </a:p>
          <a:p>
            <a:pPr lvl="1" eaLnBrk="1" hangingPunct="1">
              <a:buFontTx/>
              <a:buNone/>
            </a:pPr>
            <a:r>
              <a:rPr lang="en-US" altLang="zh-TW" smtClean="0"/>
              <a:t>Common problem of all FLASH</a:t>
            </a:r>
          </a:p>
          <a:p>
            <a:pPr eaLnBrk="1" hangingPunct="1"/>
            <a:r>
              <a:rPr lang="en-US" altLang="zh-TW" smtClean="0">
                <a:solidFill>
                  <a:srgbClr val="262673"/>
                </a:solidFill>
              </a:rPr>
              <a:t>Wear Out Constraints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	</a:t>
            </a:r>
            <a:r>
              <a:rPr lang="en-US" altLang="zh-TW" sz="2800" smtClean="0"/>
              <a:t>Although improving, still not suitable for normal primary memory. Could wear out in a short time.</a:t>
            </a:r>
            <a:r>
              <a:rPr lang="en-US" altLang="zh-TW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2956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329612" cy="395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Proposed Solutions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144000" cy="5257801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262673"/>
                </a:solidFill>
              </a:rPr>
              <a:t>Slow Read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	</a:t>
            </a:r>
            <a:r>
              <a:rPr lang="en-US" altLang="zh-TW" sz="2400" dirty="0" smtClean="0"/>
              <a:t>Rely on large block size (e.g. a page) and effective page based prefetching </a:t>
            </a:r>
          </a:p>
          <a:p>
            <a:pPr eaLnBrk="1" hangingPunct="1"/>
            <a:r>
              <a:rPr lang="en-US" altLang="zh-TW" sz="2800" b="1" dirty="0" smtClean="0">
                <a:solidFill>
                  <a:srgbClr val="262673"/>
                </a:solidFill>
              </a:rPr>
              <a:t>Slow Write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	</a:t>
            </a:r>
            <a:r>
              <a:rPr lang="en-US" altLang="zh-TW" sz="2400" dirty="0" smtClean="0"/>
              <a:t>Using DRAM cache as a write buffer to absorb writes. Using page attributes to guide effective allocation, replacement, and bypassing  the Flash.</a:t>
            </a:r>
          </a:p>
          <a:p>
            <a:pPr eaLnBrk="1" hangingPunct="1"/>
            <a:r>
              <a:rPr lang="en-US" altLang="zh-TW" sz="2800" b="1" dirty="0" smtClean="0">
                <a:solidFill>
                  <a:srgbClr val="262673"/>
                </a:solidFill>
              </a:rPr>
              <a:t>Wear Out Constraints</a:t>
            </a:r>
          </a:p>
          <a:p>
            <a:pPr eaLnBrk="1" hangingPunct="1">
              <a:buFontTx/>
              <a:buNone/>
            </a:pPr>
            <a:r>
              <a:rPr lang="en-US" altLang="zh-TW" dirty="0" smtClean="0"/>
              <a:t>	</a:t>
            </a:r>
            <a:r>
              <a:rPr lang="en-US" altLang="zh-TW" sz="2400" dirty="0" smtClean="0"/>
              <a:t>Using page attributes and wear-out aware algorithms to guide page allocation and garbage collection.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/>
              <a:t>	Using a write queue to collect and schedule a cluster of writes. </a:t>
            </a:r>
          </a:p>
          <a:p>
            <a:pPr eaLnBrk="1" hangingPunct="1">
              <a:buFontTx/>
              <a:buNone/>
            </a:pPr>
            <a:endParaRPr lang="en-US" altLang="zh-TW" sz="2400" dirty="0" smtClean="0"/>
          </a:p>
          <a:p>
            <a:pPr eaLnBrk="1" hangingPunct="1">
              <a:buFontTx/>
              <a:buNone/>
            </a:pPr>
            <a:r>
              <a:rPr lang="en-US" altLang="zh-TW" dirty="0" smtClean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22587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329613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Hybrid Memory Organization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2214563" y="2571750"/>
            <a:ext cx="2857500" cy="17859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05476" name="TextBox 5"/>
          <p:cNvSpPr txBox="1">
            <a:spLocks noChangeArrowheads="1"/>
          </p:cNvSpPr>
          <p:nvPr/>
        </p:nvSpPr>
        <p:spPr bwMode="auto">
          <a:xfrm>
            <a:off x="3643313" y="2714625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Data </a:t>
            </a:r>
          </a:p>
        </p:txBody>
      </p:sp>
      <p:sp>
        <p:nvSpPr>
          <p:cNvPr id="105477" name="TextBox 6"/>
          <p:cNvSpPr txBox="1">
            <a:spLocks noChangeArrowheads="1"/>
          </p:cNvSpPr>
          <p:nvPr/>
        </p:nvSpPr>
        <p:spPr bwMode="auto">
          <a:xfrm>
            <a:off x="3643313" y="3071813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Data </a:t>
            </a:r>
          </a:p>
        </p:txBody>
      </p:sp>
      <p:sp>
        <p:nvSpPr>
          <p:cNvPr id="105478" name="TextBox 7"/>
          <p:cNvSpPr txBox="1">
            <a:spLocks noChangeArrowheads="1"/>
          </p:cNvSpPr>
          <p:nvPr/>
        </p:nvSpPr>
        <p:spPr bwMode="auto">
          <a:xfrm>
            <a:off x="3643313" y="3429000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Data </a:t>
            </a:r>
          </a:p>
        </p:txBody>
      </p:sp>
      <p:sp>
        <p:nvSpPr>
          <p:cNvPr id="105479" name="TextBox 8"/>
          <p:cNvSpPr txBox="1">
            <a:spLocks noChangeArrowheads="1"/>
          </p:cNvSpPr>
          <p:nvPr/>
        </p:nvSpPr>
        <p:spPr bwMode="auto">
          <a:xfrm>
            <a:off x="3643313" y="3786188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Data </a:t>
            </a:r>
          </a:p>
        </p:txBody>
      </p:sp>
      <p:sp>
        <p:nvSpPr>
          <p:cNvPr id="105480" name="TextBox 9"/>
          <p:cNvSpPr txBox="1">
            <a:spLocks noChangeArrowheads="1"/>
          </p:cNvSpPr>
          <p:nvPr/>
        </p:nvSpPr>
        <p:spPr bwMode="auto">
          <a:xfrm>
            <a:off x="2571750" y="2714625"/>
            <a:ext cx="928688" cy="36988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bg1"/>
                </a:solidFill>
              </a:rPr>
              <a:t>TAG+</a:t>
            </a:r>
          </a:p>
        </p:txBody>
      </p:sp>
      <p:sp>
        <p:nvSpPr>
          <p:cNvPr id="105481" name="TextBox 10"/>
          <p:cNvSpPr txBox="1">
            <a:spLocks noChangeArrowheads="1"/>
          </p:cNvSpPr>
          <p:nvPr/>
        </p:nvSpPr>
        <p:spPr bwMode="auto">
          <a:xfrm>
            <a:off x="2571750" y="3071813"/>
            <a:ext cx="928688" cy="369887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bg1"/>
                </a:solidFill>
              </a:rPr>
              <a:t>TAG+</a:t>
            </a:r>
          </a:p>
        </p:txBody>
      </p:sp>
      <p:sp>
        <p:nvSpPr>
          <p:cNvPr id="105482" name="TextBox 11"/>
          <p:cNvSpPr txBox="1">
            <a:spLocks noChangeArrowheads="1"/>
          </p:cNvSpPr>
          <p:nvPr/>
        </p:nvSpPr>
        <p:spPr bwMode="auto">
          <a:xfrm>
            <a:off x="2571750" y="3429000"/>
            <a:ext cx="928688" cy="369888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bg1"/>
                </a:solidFill>
              </a:rPr>
              <a:t>TAG+</a:t>
            </a:r>
          </a:p>
        </p:txBody>
      </p:sp>
      <p:sp>
        <p:nvSpPr>
          <p:cNvPr id="105483" name="TextBox 12"/>
          <p:cNvSpPr txBox="1">
            <a:spLocks noChangeArrowheads="1"/>
          </p:cNvSpPr>
          <p:nvPr/>
        </p:nvSpPr>
        <p:spPr bwMode="auto">
          <a:xfrm>
            <a:off x="2571750" y="3786188"/>
            <a:ext cx="928688" cy="369887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bg1"/>
                </a:solidFill>
              </a:rPr>
              <a:t>TAG+</a:t>
            </a:r>
          </a:p>
        </p:txBody>
      </p:sp>
      <p:sp>
        <p:nvSpPr>
          <p:cNvPr id="105484" name="TextBox 14"/>
          <p:cNvSpPr txBox="1">
            <a:spLocks noChangeArrowheads="1"/>
          </p:cNvSpPr>
          <p:nvPr/>
        </p:nvSpPr>
        <p:spPr bwMode="auto">
          <a:xfrm>
            <a:off x="64674" y="4104104"/>
            <a:ext cx="37004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dirty="0"/>
              <a:t>TAG+ =</a:t>
            </a:r>
          </a:p>
          <a:p>
            <a:pPr eaLnBrk="1" hangingPunct="1"/>
            <a:r>
              <a:rPr lang="en-US" altLang="zh-TW" sz="1400" dirty="0"/>
              <a:t>TAG += P (present in FLASH)</a:t>
            </a:r>
          </a:p>
          <a:p>
            <a:pPr eaLnBrk="1" hangingPunct="1"/>
            <a:r>
              <a:rPr lang="en-US" altLang="zh-TW" sz="1400" dirty="0"/>
              <a:t> 	V (valid)</a:t>
            </a:r>
          </a:p>
          <a:p>
            <a:pPr eaLnBrk="1" hangingPunct="1"/>
            <a:r>
              <a:rPr lang="en-US" altLang="zh-TW" sz="1400" dirty="0"/>
              <a:t>	R (recently read)</a:t>
            </a:r>
          </a:p>
          <a:p>
            <a:pPr eaLnBrk="1" hangingPunct="1"/>
            <a:r>
              <a:rPr lang="en-US" altLang="zh-TW" sz="1400" dirty="0"/>
              <a:t>	W (recently write)</a:t>
            </a:r>
          </a:p>
          <a:p>
            <a:pPr eaLnBrk="1" hangingPunct="1"/>
            <a:r>
              <a:rPr lang="en-US" altLang="zh-TW" sz="1400" dirty="0"/>
              <a:t>	F (</a:t>
            </a:r>
            <a:r>
              <a:rPr lang="en-US" altLang="zh-TW" sz="1400" dirty="0" err="1"/>
              <a:t>prefetched</a:t>
            </a:r>
            <a:r>
              <a:rPr lang="en-US" altLang="zh-TW" sz="1400" dirty="0"/>
              <a:t>)</a:t>
            </a:r>
          </a:p>
          <a:p>
            <a:pPr eaLnBrk="1" hangingPunct="1"/>
            <a:r>
              <a:rPr lang="en-US" altLang="zh-TW" sz="1400" dirty="0"/>
              <a:t>	D (dirty)</a:t>
            </a:r>
          </a:p>
          <a:p>
            <a:pPr eaLnBrk="1" hangingPunct="1"/>
            <a:r>
              <a:rPr lang="en-US" altLang="zh-TW" sz="1400" dirty="0"/>
              <a:t>	and more</a:t>
            </a:r>
          </a:p>
          <a:p>
            <a:pPr eaLnBrk="1" hangingPunct="1"/>
            <a:endParaRPr lang="en-US" altLang="zh-TW" sz="2000" dirty="0"/>
          </a:p>
        </p:txBody>
      </p:sp>
      <p:sp>
        <p:nvSpPr>
          <p:cNvPr id="105485" name="Rectangle 15"/>
          <p:cNvSpPr>
            <a:spLocks noChangeArrowheads="1"/>
          </p:cNvSpPr>
          <p:nvPr/>
        </p:nvSpPr>
        <p:spPr bwMode="auto">
          <a:xfrm>
            <a:off x="5715000" y="1285875"/>
            <a:ext cx="3286125" cy="4786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05486" name="TextBox 16"/>
          <p:cNvSpPr txBox="1">
            <a:spLocks noChangeArrowheads="1"/>
          </p:cNvSpPr>
          <p:nvPr/>
        </p:nvSpPr>
        <p:spPr bwMode="auto">
          <a:xfrm>
            <a:off x="2214563" y="2143125"/>
            <a:ext cx="179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/>
              <a:t>DRAM Cache</a:t>
            </a:r>
          </a:p>
        </p:txBody>
      </p:sp>
      <p:sp>
        <p:nvSpPr>
          <p:cNvPr id="105487" name="TextBox 17"/>
          <p:cNvSpPr txBox="1">
            <a:spLocks noChangeArrowheads="1"/>
          </p:cNvSpPr>
          <p:nvPr/>
        </p:nvSpPr>
        <p:spPr bwMode="auto">
          <a:xfrm>
            <a:off x="5715000" y="928688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 b="1"/>
              <a:t>FLASH Main Memory</a:t>
            </a:r>
          </a:p>
        </p:txBody>
      </p:sp>
      <p:sp>
        <p:nvSpPr>
          <p:cNvPr id="105488" name="TextBox 18"/>
          <p:cNvSpPr txBox="1">
            <a:spLocks noChangeArrowheads="1"/>
          </p:cNvSpPr>
          <p:nvPr/>
        </p:nvSpPr>
        <p:spPr bwMode="auto">
          <a:xfrm>
            <a:off x="5929313" y="1500188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89" name="TextBox 19"/>
          <p:cNvSpPr txBox="1">
            <a:spLocks noChangeArrowheads="1"/>
          </p:cNvSpPr>
          <p:nvPr/>
        </p:nvSpPr>
        <p:spPr bwMode="auto">
          <a:xfrm>
            <a:off x="5929313" y="1857375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0" name="TextBox 20"/>
          <p:cNvSpPr txBox="1">
            <a:spLocks noChangeArrowheads="1"/>
          </p:cNvSpPr>
          <p:nvPr/>
        </p:nvSpPr>
        <p:spPr bwMode="auto">
          <a:xfrm>
            <a:off x="5929313" y="2214563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1" name="TextBox 21"/>
          <p:cNvSpPr txBox="1">
            <a:spLocks noChangeArrowheads="1"/>
          </p:cNvSpPr>
          <p:nvPr/>
        </p:nvSpPr>
        <p:spPr bwMode="auto">
          <a:xfrm>
            <a:off x="5929313" y="2571750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2" name="TextBox 22"/>
          <p:cNvSpPr txBox="1">
            <a:spLocks noChangeArrowheads="1"/>
          </p:cNvSpPr>
          <p:nvPr/>
        </p:nvSpPr>
        <p:spPr bwMode="auto">
          <a:xfrm>
            <a:off x="5929313" y="2928938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3" name="TextBox 23"/>
          <p:cNvSpPr txBox="1">
            <a:spLocks noChangeArrowheads="1"/>
          </p:cNvSpPr>
          <p:nvPr/>
        </p:nvSpPr>
        <p:spPr bwMode="auto">
          <a:xfrm>
            <a:off x="5929313" y="3286125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4" name="TextBox 24"/>
          <p:cNvSpPr txBox="1">
            <a:spLocks noChangeArrowheads="1"/>
          </p:cNvSpPr>
          <p:nvPr/>
        </p:nvSpPr>
        <p:spPr bwMode="auto">
          <a:xfrm>
            <a:off x="5929313" y="3643313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5" name="TextBox 25"/>
          <p:cNvSpPr txBox="1">
            <a:spLocks noChangeArrowheads="1"/>
          </p:cNvSpPr>
          <p:nvPr/>
        </p:nvSpPr>
        <p:spPr bwMode="auto">
          <a:xfrm>
            <a:off x="5929313" y="4000500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6" name="TextBox 26"/>
          <p:cNvSpPr txBox="1">
            <a:spLocks noChangeArrowheads="1"/>
          </p:cNvSpPr>
          <p:nvPr/>
        </p:nvSpPr>
        <p:spPr bwMode="auto">
          <a:xfrm>
            <a:off x="5929313" y="4357688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7" name="TextBox 27"/>
          <p:cNvSpPr txBox="1">
            <a:spLocks noChangeArrowheads="1"/>
          </p:cNvSpPr>
          <p:nvPr/>
        </p:nvSpPr>
        <p:spPr bwMode="auto">
          <a:xfrm>
            <a:off x="5929313" y="4714875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8" name="TextBox 28"/>
          <p:cNvSpPr txBox="1">
            <a:spLocks noChangeArrowheads="1"/>
          </p:cNvSpPr>
          <p:nvPr/>
        </p:nvSpPr>
        <p:spPr bwMode="auto">
          <a:xfrm>
            <a:off x="5929313" y="5072063"/>
            <a:ext cx="1357312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499" name="TextBox 29"/>
          <p:cNvSpPr txBox="1">
            <a:spLocks noChangeArrowheads="1"/>
          </p:cNvSpPr>
          <p:nvPr/>
        </p:nvSpPr>
        <p:spPr bwMode="auto">
          <a:xfrm>
            <a:off x="5929313" y="5429250"/>
            <a:ext cx="1357312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0" name="TextBox 30"/>
          <p:cNvSpPr txBox="1">
            <a:spLocks noChangeArrowheads="1"/>
          </p:cNvSpPr>
          <p:nvPr/>
        </p:nvSpPr>
        <p:spPr bwMode="auto">
          <a:xfrm>
            <a:off x="7429500" y="1500188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1" name="TextBox 31"/>
          <p:cNvSpPr txBox="1">
            <a:spLocks noChangeArrowheads="1"/>
          </p:cNvSpPr>
          <p:nvPr/>
        </p:nvSpPr>
        <p:spPr bwMode="auto">
          <a:xfrm>
            <a:off x="7429500" y="1857375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2" name="TextBox 32"/>
          <p:cNvSpPr txBox="1">
            <a:spLocks noChangeArrowheads="1"/>
          </p:cNvSpPr>
          <p:nvPr/>
        </p:nvSpPr>
        <p:spPr bwMode="auto">
          <a:xfrm>
            <a:off x="7429500" y="2214563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3" name="TextBox 33"/>
          <p:cNvSpPr txBox="1">
            <a:spLocks noChangeArrowheads="1"/>
          </p:cNvSpPr>
          <p:nvPr/>
        </p:nvSpPr>
        <p:spPr bwMode="auto">
          <a:xfrm>
            <a:off x="7429500" y="2571750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4" name="TextBox 34"/>
          <p:cNvSpPr txBox="1">
            <a:spLocks noChangeArrowheads="1"/>
          </p:cNvSpPr>
          <p:nvPr/>
        </p:nvSpPr>
        <p:spPr bwMode="auto">
          <a:xfrm>
            <a:off x="7429500" y="2928938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5" name="TextBox 35"/>
          <p:cNvSpPr txBox="1">
            <a:spLocks noChangeArrowheads="1"/>
          </p:cNvSpPr>
          <p:nvPr/>
        </p:nvSpPr>
        <p:spPr bwMode="auto">
          <a:xfrm>
            <a:off x="7429500" y="3286125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6" name="TextBox 36"/>
          <p:cNvSpPr txBox="1">
            <a:spLocks noChangeArrowheads="1"/>
          </p:cNvSpPr>
          <p:nvPr/>
        </p:nvSpPr>
        <p:spPr bwMode="auto">
          <a:xfrm>
            <a:off x="7429500" y="3643313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7" name="TextBox 37"/>
          <p:cNvSpPr txBox="1">
            <a:spLocks noChangeArrowheads="1"/>
          </p:cNvSpPr>
          <p:nvPr/>
        </p:nvSpPr>
        <p:spPr bwMode="auto">
          <a:xfrm>
            <a:off x="7429500" y="4000500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8" name="TextBox 38"/>
          <p:cNvSpPr txBox="1">
            <a:spLocks noChangeArrowheads="1"/>
          </p:cNvSpPr>
          <p:nvPr/>
        </p:nvSpPr>
        <p:spPr bwMode="auto">
          <a:xfrm>
            <a:off x="7429500" y="4357688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09" name="TextBox 39"/>
          <p:cNvSpPr txBox="1">
            <a:spLocks noChangeArrowheads="1"/>
          </p:cNvSpPr>
          <p:nvPr/>
        </p:nvSpPr>
        <p:spPr bwMode="auto">
          <a:xfrm>
            <a:off x="7429500" y="4714875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10" name="TextBox 40"/>
          <p:cNvSpPr txBox="1">
            <a:spLocks noChangeArrowheads="1"/>
          </p:cNvSpPr>
          <p:nvPr/>
        </p:nvSpPr>
        <p:spPr bwMode="auto">
          <a:xfrm>
            <a:off x="7429500" y="5072063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105511" name="TextBox 41"/>
          <p:cNvSpPr txBox="1">
            <a:spLocks noChangeArrowheads="1"/>
          </p:cNvSpPr>
          <p:nvPr/>
        </p:nvSpPr>
        <p:spPr bwMode="auto">
          <a:xfrm>
            <a:off x="7429500" y="5429250"/>
            <a:ext cx="13573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cxnSp>
        <p:nvCxnSpPr>
          <p:cNvPr id="105512" name="Straight Arrow Connector 43"/>
          <p:cNvCxnSpPr>
            <a:cxnSpLocks noChangeShapeType="1"/>
          </p:cNvCxnSpPr>
          <p:nvPr/>
        </p:nvCxnSpPr>
        <p:spPr bwMode="auto">
          <a:xfrm rot="5400000">
            <a:off x="3463925" y="1892300"/>
            <a:ext cx="12144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13" name="TextBox 44"/>
          <p:cNvSpPr txBox="1">
            <a:spLocks noChangeArrowheads="1"/>
          </p:cNvSpPr>
          <p:nvPr/>
        </p:nvSpPr>
        <p:spPr bwMode="auto">
          <a:xfrm>
            <a:off x="4071938" y="12858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from Disk</a:t>
            </a:r>
          </a:p>
        </p:txBody>
      </p:sp>
      <p:cxnSp>
        <p:nvCxnSpPr>
          <p:cNvPr id="105514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5072063" y="3429000"/>
            <a:ext cx="642937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15" name="Straight Arrow Connector 48"/>
          <p:cNvCxnSpPr>
            <a:cxnSpLocks noChangeShapeType="1"/>
          </p:cNvCxnSpPr>
          <p:nvPr/>
        </p:nvCxnSpPr>
        <p:spPr bwMode="auto">
          <a:xfrm rot="5400000">
            <a:off x="2429669" y="5428457"/>
            <a:ext cx="21431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16" name="Rectangle 50"/>
          <p:cNvSpPr>
            <a:spLocks noChangeArrowheads="1"/>
          </p:cNvSpPr>
          <p:nvPr/>
        </p:nvSpPr>
        <p:spPr bwMode="auto">
          <a:xfrm>
            <a:off x="4071938" y="5105400"/>
            <a:ext cx="1071562" cy="6858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/>
              <a:t>Write </a:t>
            </a:r>
          </a:p>
          <a:p>
            <a:pPr eaLnBrk="1" hangingPunct="1"/>
            <a:r>
              <a:rPr lang="en-US" altLang="zh-TW" sz="2000"/>
              <a:t>Queue </a:t>
            </a:r>
          </a:p>
        </p:txBody>
      </p:sp>
      <p:cxnSp>
        <p:nvCxnSpPr>
          <p:cNvPr id="105517" name="Straight Arrow Connector 51"/>
          <p:cNvCxnSpPr>
            <a:cxnSpLocks noChangeShapeType="1"/>
          </p:cNvCxnSpPr>
          <p:nvPr/>
        </p:nvCxnSpPr>
        <p:spPr bwMode="auto">
          <a:xfrm rot="10800000">
            <a:off x="3505200" y="5486400"/>
            <a:ext cx="5715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18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5105400" y="5410200"/>
            <a:ext cx="642938" cy="111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19" name="Straight Arrow Connector 53"/>
          <p:cNvCxnSpPr>
            <a:cxnSpLocks noChangeShapeType="1"/>
          </p:cNvCxnSpPr>
          <p:nvPr/>
        </p:nvCxnSpPr>
        <p:spPr bwMode="auto">
          <a:xfrm rot="10800000" flipV="1">
            <a:off x="3500438" y="6429375"/>
            <a:ext cx="642937" cy="111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20" name="TextBox 54"/>
          <p:cNvSpPr txBox="1">
            <a:spLocks noChangeArrowheads="1"/>
          </p:cNvSpPr>
          <p:nvPr/>
        </p:nvSpPr>
        <p:spPr bwMode="auto">
          <a:xfrm>
            <a:off x="4143375" y="621506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/>
              <a:t>to Disk</a:t>
            </a:r>
          </a:p>
        </p:txBody>
      </p:sp>
      <p:cxnSp>
        <p:nvCxnSpPr>
          <p:cNvPr id="105521" name="Straight Arrow Connector 56"/>
          <p:cNvCxnSpPr>
            <a:cxnSpLocks noChangeShapeType="1"/>
          </p:cNvCxnSpPr>
          <p:nvPr/>
        </p:nvCxnSpPr>
        <p:spPr bwMode="auto">
          <a:xfrm rot="10800000" flipV="1">
            <a:off x="1571625" y="3071813"/>
            <a:ext cx="642938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522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1571625" y="3500438"/>
            <a:ext cx="642938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523" name="TextBox 58"/>
          <p:cNvSpPr txBox="1">
            <a:spLocks noChangeArrowheads="1"/>
          </p:cNvSpPr>
          <p:nvPr/>
        </p:nvSpPr>
        <p:spPr bwMode="auto">
          <a:xfrm>
            <a:off x="357188" y="3000375"/>
            <a:ext cx="112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/>
              <a:t>To/from</a:t>
            </a:r>
          </a:p>
          <a:p>
            <a:pPr eaLnBrk="1" hangingPunct="1"/>
            <a:r>
              <a:rPr lang="en-US" altLang="zh-TW"/>
              <a:t>L3 cache</a:t>
            </a:r>
          </a:p>
        </p:txBody>
      </p:sp>
    </p:spTree>
    <p:extLst>
      <p:ext uri="{BB962C8B-B14F-4D97-AF65-F5344CB8AC3E}">
        <p14:creationId xmlns:p14="http://schemas.microsoft.com/office/powerpoint/2010/main" val="4730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329612" cy="395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Page Attributes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609601"/>
            <a:ext cx="8358187" cy="5373688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Assume</a:t>
            </a:r>
            <a:r>
              <a:rPr lang="en-US" altLang="zh-TW" sz="2800" b="1" dirty="0" smtClean="0"/>
              <a:t> </a:t>
            </a:r>
            <a:r>
              <a:rPr lang="en-US" altLang="zh-TW" sz="2800" dirty="0" smtClean="0"/>
              <a:t>a DRAM cache line is a page. Each page has an attribute indicating the page’s common behavior, such as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  <a:r>
              <a:rPr lang="en-US" altLang="zh-TW" sz="2800" dirty="0" smtClean="0">
                <a:solidFill>
                  <a:srgbClr val="0070C0"/>
                </a:solidFill>
              </a:rPr>
              <a:t>read-only</a:t>
            </a:r>
            <a:r>
              <a:rPr lang="en-US" altLang="zh-TW" sz="2800" dirty="0" smtClean="0"/>
              <a:t>: typical code, fonts, video/audio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  <a:r>
              <a:rPr lang="en-US" altLang="zh-TW" sz="2800" dirty="0" smtClean="0">
                <a:solidFill>
                  <a:srgbClr val="0070C0"/>
                </a:solidFill>
              </a:rPr>
              <a:t>r/w-many</a:t>
            </a:r>
            <a:r>
              <a:rPr lang="en-US" altLang="zh-TW" sz="2800" dirty="0" smtClean="0">
                <a:solidFill>
                  <a:schemeClr val="tx2"/>
                </a:solidFill>
              </a:rPr>
              <a:t>: regular data 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>
                <a:solidFill>
                  <a:schemeClr val="tx2"/>
                </a:solidFill>
              </a:rPr>
              <a:t>	</a:t>
            </a:r>
            <a:r>
              <a:rPr lang="en-US" altLang="zh-TW" sz="2800" dirty="0" smtClean="0">
                <a:solidFill>
                  <a:srgbClr val="0070C0"/>
                </a:solidFill>
              </a:rPr>
              <a:t>read-many, rarely write</a:t>
            </a:r>
            <a:endParaRPr lang="en-US" altLang="zh-TW" sz="28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	write-many, rarely read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	write-once</a:t>
            </a:r>
            <a:r>
              <a:rPr lang="en-US" altLang="zh-TW" sz="2800" dirty="0" smtClean="0"/>
              <a:t>: logs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  <a:r>
              <a:rPr lang="en-US" altLang="zh-TW" sz="2800" dirty="0" smtClean="0">
                <a:solidFill>
                  <a:srgbClr val="0070C0"/>
                </a:solidFill>
              </a:rPr>
              <a:t>temporary</a:t>
            </a:r>
            <a:r>
              <a:rPr lang="en-US" altLang="zh-TW" sz="2800" dirty="0" smtClean="0"/>
              <a:t>: temporary arrays, files</a:t>
            </a:r>
          </a:p>
          <a:p>
            <a:pPr eaLnBrk="1" hangingPunct="1"/>
            <a:r>
              <a:rPr lang="en-US" altLang="zh-TW" sz="2800" dirty="0" smtClean="0"/>
              <a:t>Page attributes can be used to guide allocation, replacement, and predicting future references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	</a:t>
            </a:r>
            <a:r>
              <a:rPr lang="en-US" altLang="zh-TW" dirty="0" smtClean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41982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3296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Page Attribute Setting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358187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/>
              <a:t>Page attributes can be set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Static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70C0"/>
                </a:solidFill>
              </a:rPr>
              <a:t>Compiler</a:t>
            </a:r>
            <a:r>
              <a:rPr lang="en-US" altLang="zh-TW" dirty="0" smtClean="0"/>
              <a:t>: based on program analysis (including system call analysis). 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70C0"/>
                </a:solidFill>
              </a:rPr>
              <a:t>OS</a:t>
            </a:r>
            <a:r>
              <a:rPr lang="en-US" altLang="zh-TW" dirty="0" smtClean="0"/>
              <a:t>: based on file types.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Dynamic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70C0"/>
                </a:solidFill>
              </a:rPr>
              <a:t>OS</a:t>
            </a:r>
            <a:r>
              <a:rPr lang="en-US" altLang="zh-TW" dirty="0" smtClean="0"/>
              <a:t>: based on actual file usages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dirty="0" smtClean="0">
                <a:solidFill>
                  <a:srgbClr val="0070C0"/>
                </a:solidFill>
              </a:rPr>
              <a:t>Hardware/Runtime profiler: 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dirty="0" smtClean="0"/>
              <a:t>	use actual program’s runtime reference behavior.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sz="2800" dirty="0" smtClean="0"/>
              <a:t>	can </a:t>
            </a:r>
            <a:r>
              <a:rPr lang="en-US" altLang="zh-TW" dirty="0" smtClean="0"/>
              <a:t>correct statically set but inaccurate attributes.</a:t>
            </a:r>
            <a:r>
              <a:rPr lang="en-US" altLang="zh-TW" sz="2800" dirty="0" smtClean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800" dirty="0" smtClean="0"/>
              <a:t>		</a:t>
            </a:r>
            <a:r>
              <a:rPr lang="en-US" altLang="zh-TW" dirty="0" smtClean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12776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329612" cy="6238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Proposed Research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838200"/>
            <a:ext cx="8358187" cy="5600700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Memory reference behavior from very large L3 caches 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  <a:r>
              <a:rPr lang="en-US" altLang="zh-TW" sz="2400" i="1" dirty="0" err="1" smtClean="0"/>
              <a:t>eDRAM</a:t>
            </a:r>
            <a:r>
              <a:rPr lang="en-US" altLang="zh-TW" sz="2400" i="1" dirty="0" smtClean="0"/>
              <a:t> will yield very large on-chip L3 caches</a:t>
            </a:r>
            <a:endParaRPr lang="en-US" altLang="zh-TW" sz="2400" dirty="0" smtClean="0"/>
          </a:p>
          <a:p>
            <a:pPr eaLnBrk="1" hangingPunct="1"/>
            <a:r>
              <a:rPr lang="en-US" altLang="zh-TW" sz="2800" dirty="0" smtClean="0"/>
              <a:t>DRAM cache organization and configuration</a:t>
            </a:r>
          </a:p>
          <a:p>
            <a:pPr eaLnBrk="1" hangingPunct="1"/>
            <a:r>
              <a:rPr lang="en-US" altLang="zh-TW" sz="2800" dirty="0" smtClean="0"/>
              <a:t>Page attribute setting/resetting </a:t>
            </a:r>
          </a:p>
          <a:p>
            <a:pPr eaLnBrk="1" hangingPunct="1"/>
            <a:r>
              <a:rPr lang="en-US" altLang="zh-TW" sz="2800" dirty="0" smtClean="0"/>
              <a:t>Page allocation, replacement with page attribute information in the DRAM cache</a:t>
            </a:r>
          </a:p>
          <a:p>
            <a:pPr eaLnBrk="1" hangingPunct="1"/>
            <a:r>
              <a:rPr lang="en-US" altLang="zh-TW" sz="2800" dirty="0" smtClean="0"/>
              <a:t>Page allocation and garbage collection with page attributes in the NAND FLASH</a:t>
            </a:r>
          </a:p>
          <a:p>
            <a:pPr eaLnBrk="1" hangingPunct="1"/>
            <a:r>
              <a:rPr lang="en-US" altLang="zh-TW" sz="2800" dirty="0" smtClean="0"/>
              <a:t>Page table design, implement, and management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  <a:endParaRPr lang="en-US" altLang="zh-TW" sz="2400" i="1" dirty="0" smtClean="0"/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zh-TW" sz="2800" dirty="0" smtClean="0"/>
              <a:t>		</a:t>
            </a:r>
            <a:r>
              <a:rPr lang="en-US" altLang="zh-TW" dirty="0" smtClean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23871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Over-Write in Flash Memory</a:t>
            </a: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BE4ECD-0748-4DB6-B2E9-D2E6BFE8DE4D}" type="slidenum">
              <a:rPr lang="en-US" alt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552700"/>
            <a:ext cx="1943100" cy="308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900" y="27051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33909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900" y="41529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4900" y="49149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4900" y="2476500"/>
            <a:ext cx="1943100" cy="308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26289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3147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4076700"/>
            <a:ext cx="17145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838700"/>
            <a:ext cx="1714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4038600"/>
            <a:ext cx="2362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2971800"/>
            <a:ext cx="1752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3579813"/>
            <a:ext cx="1752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5103813"/>
            <a:ext cx="17526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/>
              <a:t>Secondary Storage: Goals and Motivation</a:t>
            </a:r>
            <a:endParaRPr lang="en-US" sz="4000" dirty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Improve the performance with flash memory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Storage demands are continuously growing by 60% annually, with chief triggers being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growth in content richness of data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compliance issues requiring stricter retention policies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Archival and </a:t>
            </a:r>
            <a:r>
              <a:rPr lang="en-US" altLang="en-US" sz="2400" dirty="0" err="1" smtClean="0"/>
              <a:t>Nearline</a:t>
            </a:r>
            <a:r>
              <a:rPr lang="en-US" altLang="en-US" sz="2400" dirty="0" smtClean="0"/>
              <a:t> storage footprints are growing faster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Outpacing online storage footprint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Could potentially overtake server power consumption with increased use of disks instead of tapes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7188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sz="4000" dirty="0" smtClean="0">
                <a:ea typeface="SimSun" pitchFamily="2" charset="-122"/>
              </a:rPr>
              <a:t>Integrating SSD with Storage Hierarchy </a:t>
            </a:r>
            <a:endParaRPr lang="en-US" sz="40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797905"/>
              </p:ext>
            </p:extLst>
          </p:nvPr>
        </p:nvGraphicFramePr>
        <p:xfrm>
          <a:off x="304800" y="914400"/>
          <a:ext cx="8534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Visio" r:id="rId3" imgW="4850435" imgH="2563957" progId="">
                  <p:embed/>
                </p:oleObj>
              </mc:Choice>
              <mc:Fallback>
                <p:oleObj name="Visio" r:id="rId3" imgW="4850435" imgH="25639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534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1121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6"/>
          <p:cNvSpPr>
            <a:spLocks noChangeArrowheads="1"/>
          </p:cNvSpPr>
          <p:nvPr/>
        </p:nvSpPr>
        <p:spPr bwMode="auto">
          <a:xfrm>
            <a:off x="304800" y="1143000"/>
            <a:ext cx="45720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39624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Idle: Spindle, Head &amp;Buffer On</a:t>
            </a:r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5100"/>
            <a:ext cx="7772400" cy="1181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Disk States and Power Usage </a:t>
            </a:r>
            <a:endParaRPr lang="en-US" dirty="0"/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5181600" y="1066800"/>
            <a:ext cx="3733800" cy="4506913"/>
            <a:chOff x="5410200" y="1600200"/>
            <a:chExt cx="3733800" cy="3927862"/>
          </a:xfrm>
        </p:grpSpPr>
        <p:sp>
          <p:nvSpPr>
            <p:cNvPr id="110634" name="TextBox 28"/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3581400" cy="392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en-US" altLang="en-US" sz="2400" dirty="0"/>
                <a:t> Spindle Motor (60 – 80%)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en-US" altLang="en-US" dirty="0"/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en-US" altLang="en-US" dirty="0"/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en-US" altLang="en-US" dirty="0"/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en-US" altLang="en-US" dirty="0"/>
            </a:p>
            <a:p>
              <a:pPr eaLnBrk="1" hangingPunct="1"/>
              <a:endParaRPr lang="en-US" altLang="en-US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dirty="0">
                <a:solidFill>
                  <a:schemeClr val="bg1"/>
                </a:solidFill>
              </a:endParaRPr>
            </a:p>
            <a:p>
              <a:pPr eaLnBrk="1" hangingPunct="1"/>
              <a:endParaRPr lang="en-US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063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950007"/>
              <a:ext cx="2247900" cy="47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6" name="TextBox 31"/>
            <p:cNvSpPr txBox="1">
              <a:spLocks noChangeArrowheads="1"/>
            </p:cNvSpPr>
            <p:nvPr/>
          </p:nvSpPr>
          <p:spPr bwMode="auto">
            <a:xfrm>
              <a:off x="5410200" y="2570610"/>
              <a:ext cx="3733800" cy="15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en-US" altLang="en-US" dirty="0"/>
                <a:t> </a:t>
              </a:r>
              <a:r>
                <a:rPr lang="en-US" altLang="en-US" sz="2400" dirty="0"/>
                <a:t>Head Assembly (10-30%)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en-US" altLang="en-US" sz="2400" dirty="0"/>
                <a:t> Buffers/Electronics(5-10%)</a:t>
              </a:r>
            </a:p>
          </p:txBody>
        </p:sp>
      </p:grpSp>
      <p:grpSp>
        <p:nvGrpSpPr>
          <p:cNvPr id="110598" name="Group 133"/>
          <p:cNvGrpSpPr>
            <a:grpSpLocks/>
          </p:cNvGrpSpPr>
          <p:nvPr/>
        </p:nvGrpSpPr>
        <p:grpSpPr bwMode="auto">
          <a:xfrm>
            <a:off x="609600" y="1828800"/>
            <a:ext cx="3886200" cy="2743200"/>
            <a:chOff x="838200" y="1828800"/>
            <a:chExt cx="3886200" cy="2743200"/>
          </a:xfrm>
        </p:grpSpPr>
        <p:sp>
          <p:nvSpPr>
            <p:cNvPr id="110609" name="Line 18"/>
            <p:cNvSpPr>
              <a:spLocks noChangeShapeType="1"/>
            </p:cNvSpPr>
            <p:nvPr/>
          </p:nvSpPr>
          <p:spPr bwMode="auto">
            <a:xfrm>
              <a:off x="1447800" y="2438400"/>
              <a:ext cx="0" cy="144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0" name="Line 19"/>
            <p:cNvSpPr>
              <a:spLocks noChangeShapeType="1"/>
            </p:cNvSpPr>
            <p:nvPr/>
          </p:nvSpPr>
          <p:spPr bwMode="auto">
            <a:xfrm>
              <a:off x="1524000" y="2438400"/>
              <a:ext cx="0" cy="144780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11" name="Group 131"/>
            <p:cNvGrpSpPr>
              <a:grpSpLocks/>
            </p:cNvGrpSpPr>
            <p:nvPr/>
          </p:nvGrpSpPr>
          <p:grpSpPr bwMode="auto">
            <a:xfrm>
              <a:off x="2057400" y="2133600"/>
              <a:ext cx="1524000" cy="76200"/>
              <a:chOff x="2057400" y="2133600"/>
              <a:chExt cx="1524000" cy="76200"/>
            </a:xfrm>
          </p:grpSpPr>
          <p:sp>
            <p:nvSpPr>
              <p:cNvPr id="110632" name="Line 20"/>
              <p:cNvSpPr>
                <a:spLocks noChangeShapeType="1"/>
              </p:cNvSpPr>
              <p:nvPr/>
            </p:nvSpPr>
            <p:spPr bwMode="auto">
              <a:xfrm>
                <a:off x="2057400" y="2133600"/>
                <a:ext cx="152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3" name="Line 21"/>
              <p:cNvSpPr>
                <a:spLocks noChangeShapeType="1"/>
              </p:cNvSpPr>
              <p:nvPr/>
            </p:nvSpPr>
            <p:spPr bwMode="auto">
              <a:xfrm>
                <a:off x="2057400" y="2209800"/>
                <a:ext cx="1524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12" name="Line 22"/>
            <p:cNvSpPr>
              <a:spLocks noChangeShapeType="1"/>
            </p:cNvSpPr>
            <p:nvPr/>
          </p:nvSpPr>
          <p:spPr bwMode="auto">
            <a:xfrm>
              <a:off x="1828800" y="2362200"/>
              <a:ext cx="2133600" cy="160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23"/>
            <p:cNvSpPr>
              <a:spLocks noChangeShapeType="1"/>
            </p:cNvSpPr>
            <p:nvPr/>
          </p:nvSpPr>
          <p:spPr bwMode="auto">
            <a:xfrm flipH="1" flipV="1">
              <a:off x="1752600" y="2438400"/>
              <a:ext cx="2057400" cy="152400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26"/>
            <p:cNvSpPr>
              <a:spLocks noChangeShapeType="1"/>
            </p:cNvSpPr>
            <p:nvPr/>
          </p:nvSpPr>
          <p:spPr bwMode="auto">
            <a:xfrm flipH="1">
              <a:off x="1905000" y="2438400"/>
              <a:ext cx="198120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Line 27"/>
            <p:cNvSpPr>
              <a:spLocks noChangeShapeType="1"/>
            </p:cNvSpPr>
            <p:nvPr/>
          </p:nvSpPr>
          <p:spPr bwMode="auto">
            <a:xfrm>
              <a:off x="1981200" y="4191000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16" name="Group 130"/>
            <p:cNvGrpSpPr>
              <a:grpSpLocks/>
            </p:cNvGrpSpPr>
            <p:nvPr/>
          </p:nvGrpSpPr>
          <p:grpSpPr bwMode="auto">
            <a:xfrm>
              <a:off x="838200" y="1828800"/>
              <a:ext cx="3886200" cy="2743200"/>
              <a:chOff x="838200" y="1828800"/>
              <a:chExt cx="3886200" cy="2743200"/>
            </a:xfrm>
          </p:grpSpPr>
          <p:grpSp>
            <p:nvGrpSpPr>
              <p:cNvPr id="110620" name="Group 77"/>
              <p:cNvGrpSpPr>
                <a:grpSpLocks/>
              </p:cNvGrpSpPr>
              <p:nvPr/>
            </p:nvGrpSpPr>
            <p:grpSpPr bwMode="auto">
              <a:xfrm>
                <a:off x="838200" y="1828800"/>
                <a:ext cx="1219200" cy="609600"/>
                <a:chOff x="838200" y="1828800"/>
                <a:chExt cx="1219200" cy="609600"/>
              </a:xfrm>
            </p:grpSpPr>
            <p:sp>
              <p:nvSpPr>
                <p:cNvPr id="110630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1828800"/>
                  <a:ext cx="1219200" cy="609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chemeClr val="bg1"/>
                      </a:solidFill>
                    </a:rPr>
                    <a:t>Sleep: SActive: Spindle, Head &amp;</a:t>
                  </a:r>
                </a:p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6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14400" y="1828800"/>
                  <a:ext cx="10668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/>
                    <a:t>Active</a:t>
                  </a:r>
                </a:p>
              </p:txBody>
            </p:sp>
          </p:grpSp>
          <p:grpSp>
            <p:nvGrpSpPr>
              <p:cNvPr id="110621" name="Group 129"/>
              <p:cNvGrpSpPr>
                <a:grpSpLocks/>
              </p:cNvGrpSpPr>
              <p:nvPr/>
            </p:nvGrpSpPr>
            <p:grpSpPr bwMode="auto">
              <a:xfrm>
                <a:off x="3581400" y="1828800"/>
                <a:ext cx="1066800" cy="609600"/>
                <a:chOff x="3581400" y="1828800"/>
                <a:chExt cx="1066800" cy="609600"/>
              </a:xfrm>
            </p:grpSpPr>
            <p:sp>
              <p:nvSpPr>
                <p:cNvPr id="110628" name="Oval 4"/>
                <p:cNvSpPr>
                  <a:spLocks noChangeArrowheads="1"/>
                </p:cNvSpPr>
                <p:nvPr/>
              </p:nvSpPr>
              <p:spPr bwMode="auto">
                <a:xfrm>
                  <a:off x="3581400" y="1828800"/>
                  <a:ext cx="1066800" cy="609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6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57600" y="1828800"/>
                  <a:ext cx="8382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/>
                    <a:t>Idle</a:t>
                  </a:r>
                </a:p>
              </p:txBody>
            </p:sp>
          </p:grpSp>
          <p:grpSp>
            <p:nvGrpSpPr>
              <p:cNvPr id="110622" name="Group 78"/>
              <p:cNvGrpSpPr>
                <a:grpSpLocks/>
              </p:cNvGrpSpPr>
              <p:nvPr/>
            </p:nvGrpSpPr>
            <p:grpSpPr bwMode="auto">
              <a:xfrm>
                <a:off x="838200" y="3886200"/>
                <a:ext cx="1143000" cy="609600"/>
                <a:chOff x="838200" y="3886200"/>
                <a:chExt cx="1143000" cy="609600"/>
              </a:xfrm>
            </p:grpSpPr>
            <p:sp>
              <p:nvSpPr>
                <p:cNvPr id="110626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3886200"/>
                  <a:ext cx="1143000" cy="609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62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38200" y="3976687"/>
                  <a:ext cx="11430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/>
                    <a:t>Standby</a:t>
                  </a:r>
                </a:p>
              </p:txBody>
            </p:sp>
          </p:grpSp>
          <p:grpSp>
            <p:nvGrpSpPr>
              <p:cNvPr id="110623" name="Group 79"/>
              <p:cNvGrpSpPr>
                <a:grpSpLocks/>
              </p:cNvGrpSpPr>
              <p:nvPr/>
            </p:nvGrpSpPr>
            <p:grpSpPr bwMode="auto">
              <a:xfrm>
                <a:off x="3581400" y="3962400"/>
                <a:ext cx="1143000" cy="609600"/>
                <a:chOff x="3581400" y="3962400"/>
                <a:chExt cx="1143000" cy="609600"/>
              </a:xfrm>
            </p:grpSpPr>
            <p:sp>
              <p:nvSpPr>
                <p:cNvPr id="110624" name="Oval 4"/>
                <p:cNvSpPr>
                  <a:spLocks noChangeArrowheads="1"/>
                </p:cNvSpPr>
                <p:nvPr/>
              </p:nvSpPr>
              <p:spPr bwMode="auto">
                <a:xfrm>
                  <a:off x="3581400" y="3962400"/>
                  <a:ext cx="1143000" cy="609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62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57600" y="4129087"/>
                  <a:ext cx="99060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/>
                    <a:t>Sleep</a:t>
                  </a:r>
                </a:p>
              </p:txBody>
            </p:sp>
          </p:grpSp>
        </p:grpSp>
        <p:grpSp>
          <p:nvGrpSpPr>
            <p:cNvPr id="110617" name="Group 132"/>
            <p:cNvGrpSpPr>
              <a:grpSpLocks/>
            </p:cNvGrpSpPr>
            <p:nvPr/>
          </p:nvGrpSpPr>
          <p:grpSpPr bwMode="auto">
            <a:xfrm>
              <a:off x="4191000" y="2438400"/>
              <a:ext cx="76200" cy="1524000"/>
              <a:chOff x="4191000" y="2438400"/>
              <a:chExt cx="76200" cy="1524000"/>
            </a:xfrm>
          </p:grpSpPr>
          <p:sp>
            <p:nvSpPr>
              <p:cNvPr id="110618" name="Line 24"/>
              <p:cNvSpPr>
                <a:spLocks noChangeShapeType="1"/>
              </p:cNvSpPr>
              <p:nvPr/>
            </p:nvSpPr>
            <p:spPr bwMode="auto">
              <a:xfrm>
                <a:off x="4191000" y="2438400"/>
                <a:ext cx="0" cy="1524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9" name="Line 19"/>
              <p:cNvSpPr>
                <a:spLocks noChangeShapeType="1"/>
              </p:cNvSpPr>
              <p:nvPr/>
            </p:nvSpPr>
            <p:spPr bwMode="auto">
              <a:xfrm>
                <a:off x="4267200" y="2438400"/>
                <a:ext cx="0" cy="1447800"/>
              </a:xfrm>
              <a:prstGeom prst="lin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676400" y="12192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Transition Time ~10s</a:t>
            </a:r>
          </a:p>
          <a:p>
            <a:pPr eaLnBrk="1" hangingPunct="1"/>
            <a:r>
              <a:rPr lang="en-US" altLang="en-US">
                <a:solidFill>
                  <a:srgbClr val="7030A0"/>
                </a:solidFill>
              </a:rPr>
              <a:t>Startup Current ~ 10-15x</a:t>
            </a:r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838200" y="2130425"/>
            <a:ext cx="3429000" cy="2779713"/>
            <a:chOff x="1066800" y="2130623"/>
            <a:chExt cx="3429000" cy="2779931"/>
          </a:xfrm>
        </p:grpSpPr>
        <p:grpSp>
          <p:nvGrpSpPr>
            <p:cNvPr id="110603" name="Group 90"/>
            <p:cNvGrpSpPr>
              <a:grpSpLocks/>
            </p:cNvGrpSpPr>
            <p:nvPr/>
          </p:nvGrpSpPr>
          <p:grpSpPr bwMode="auto">
            <a:xfrm>
              <a:off x="1066800" y="2130623"/>
              <a:ext cx="3429000" cy="2368736"/>
              <a:chOff x="1066800" y="2130623"/>
              <a:chExt cx="3429000" cy="236873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143000" y="2133798"/>
                <a:ext cx="685800" cy="307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>14</a:t>
                </a:r>
                <a:r>
                  <a:rPr lang="en-US" sz="1400" b="1" dirty="0"/>
                  <a:t>/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066800" y="4191360"/>
                <a:ext cx="685800" cy="307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sz="1400" b="1" dirty="0"/>
                  <a:t>/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0.3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810000" y="2130623"/>
                <a:ext cx="685800" cy="307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chemeClr val="accent2">
                        <a:lumMod val="75000"/>
                      </a:schemeClr>
                    </a:solidFill>
                  </a:rPr>
                  <a:t>8</a:t>
                </a:r>
                <a:r>
                  <a:rPr lang="en-US" sz="1400" b="1" dirty="0"/>
                  <a:t>/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sp>
          <p:nvSpPr>
            <p:cNvPr id="110604" name="TextBox 91"/>
            <p:cNvSpPr txBox="1">
              <a:spLocks noChangeArrowheads="1"/>
            </p:cNvSpPr>
            <p:nvPr/>
          </p:nvSpPr>
          <p:spPr bwMode="auto">
            <a:xfrm>
              <a:off x="1905000" y="4343400"/>
              <a:ext cx="1905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C00000"/>
                  </a:solidFill>
                </a:rPr>
                <a:t>15K FC 72GB</a:t>
              </a:r>
            </a:p>
          </p:txBody>
        </p:sp>
        <p:sp>
          <p:nvSpPr>
            <p:cNvPr id="110605" name="TextBox 92"/>
            <p:cNvSpPr txBox="1">
              <a:spLocks noChangeArrowheads="1"/>
            </p:cNvSpPr>
            <p:nvPr/>
          </p:nvSpPr>
          <p:spPr bwMode="auto">
            <a:xfrm>
              <a:off x="1905000" y="4572000"/>
              <a:ext cx="228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B0F0"/>
                  </a:solidFill>
                </a:rPr>
                <a:t>5K SATA 250GB</a:t>
              </a:r>
            </a:p>
          </p:txBody>
        </p:sp>
      </p:grpSp>
      <p:sp>
        <p:nvSpPr>
          <p:cNvPr id="110601" name="TextBox 86"/>
          <p:cNvSpPr txBox="1">
            <a:spLocks noChangeArrowheads="1"/>
          </p:cNvSpPr>
          <p:nvPr/>
        </p:nvSpPr>
        <p:spPr bwMode="auto">
          <a:xfrm>
            <a:off x="304800" y="5181600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Active: Spindle, Head &amp;Buffer On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/>
              <a:t>Idle: Spindle &amp; Buffer On Head Off</a:t>
            </a:r>
          </a:p>
          <a:p>
            <a:pPr eaLnBrk="1" hangingPunct="1"/>
            <a:r>
              <a:rPr lang="en-US" altLang="en-US" sz="2000" dirty="0"/>
              <a:t>Standby: Spindle &amp;Head Off, Buffer On</a:t>
            </a:r>
          </a:p>
          <a:p>
            <a:pPr eaLnBrk="1" hangingPunct="1"/>
            <a:r>
              <a:rPr lang="en-US" altLang="en-US" sz="2000" dirty="0"/>
              <a:t>Sleep: Spindle, Head &amp;Buffer Off</a:t>
            </a:r>
          </a:p>
        </p:txBody>
      </p:sp>
      <p:sp>
        <p:nvSpPr>
          <p:cNvPr id="110602" name="TextBox 87"/>
          <p:cNvSpPr txBox="1">
            <a:spLocks noChangeArrowheads="1"/>
          </p:cNvSpPr>
          <p:nvPr/>
        </p:nvSpPr>
        <p:spPr bwMode="auto">
          <a:xfrm>
            <a:off x="5105399" y="3810000"/>
            <a:ext cx="40386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Typical Specs </a:t>
            </a:r>
          </a:p>
          <a:p>
            <a:pPr eaLnBrk="1" hangingPunct="1"/>
            <a:r>
              <a:rPr lang="en-US" altLang="en-US" sz="2800" dirty="0"/>
              <a:t>(15K enterprise drives)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 Idle Mode: 8-10W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 Active: 12-14W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 Standby: 2W</a:t>
            </a:r>
          </a:p>
        </p:txBody>
      </p:sp>
    </p:spTree>
    <p:extLst>
      <p:ext uri="{BB962C8B-B14F-4D97-AF65-F5344CB8AC3E}">
        <p14:creationId xmlns:p14="http://schemas.microsoft.com/office/powerpoint/2010/main" val="24784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905000" y="6400800"/>
            <a:ext cx="54102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20000" y="6400800"/>
            <a:ext cx="10668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085071-7D23-4E04-8992-3CA695187A3F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93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162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9633D6-4BD6-4959-B1A1-1BA43ACD64EF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/>
              <a:t>93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1162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7D2026-27A9-4BD2-8700-E31B3064A649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/>
              <a:t>93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63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pitchFamily="34" charset="0"/>
              </a:rPr>
              <a:t>Inactive State Control</a:t>
            </a:r>
          </a:p>
        </p:txBody>
      </p:sp>
      <p:sp>
        <p:nvSpPr>
          <p:cNvPr id="111623" name="Rectangle 4"/>
          <p:cNvSpPr>
            <a:spLocks noChangeArrowheads="1"/>
          </p:cNvSpPr>
          <p:nvPr/>
        </p:nvSpPr>
        <p:spPr bwMode="auto">
          <a:xfrm>
            <a:off x="1979613" y="4003675"/>
            <a:ext cx="6835775" cy="8747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24" name="Line 5"/>
          <p:cNvSpPr>
            <a:spLocks noChangeShapeType="1"/>
          </p:cNvSpPr>
          <p:nvPr/>
        </p:nvSpPr>
        <p:spPr bwMode="auto">
          <a:xfrm>
            <a:off x="2109788" y="4249738"/>
            <a:ext cx="896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6"/>
          <p:cNvSpPr>
            <a:spLocks noChangeShapeType="1"/>
          </p:cNvSpPr>
          <p:nvPr/>
        </p:nvSpPr>
        <p:spPr bwMode="auto">
          <a:xfrm>
            <a:off x="3006725" y="4249738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7"/>
          <p:cNvSpPr>
            <a:spLocks noChangeShapeType="1"/>
          </p:cNvSpPr>
          <p:nvPr/>
        </p:nvSpPr>
        <p:spPr bwMode="auto">
          <a:xfrm>
            <a:off x="3006725" y="4510088"/>
            <a:ext cx="3716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Line 8"/>
          <p:cNvSpPr>
            <a:spLocks noChangeShapeType="1"/>
          </p:cNvSpPr>
          <p:nvPr/>
        </p:nvSpPr>
        <p:spPr bwMode="auto">
          <a:xfrm flipV="1">
            <a:off x="6734175" y="4249738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Line 9"/>
          <p:cNvSpPr>
            <a:spLocks noChangeShapeType="1"/>
          </p:cNvSpPr>
          <p:nvPr/>
        </p:nvSpPr>
        <p:spPr bwMode="auto">
          <a:xfrm>
            <a:off x="6734175" y="4249738"/>
            <a:ext cx="19097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Text Box 10"/>
          <p:cNvSpPr txBox="1">
            <a:spLocks noChangeArrowheads="1"/>
          </p:cNvSpPr>
          <p:nvPr/>
        </p:nvSpPr>
        <p:spPr bwMode="auto">
          <a:xfrm>
            <a:off x="2236788" y="42497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1630" name="Text Box 11"/>
          <p:cNvSpPr txBox="1">
            <a:spLocks noChangeArrowheads="1"/>
          </p:cNvSpPr>
          <p:nvPr/>
        </p:nvSpPr>
        <p:spPr bwMode="auto">
          <a:xfrm>
            <a:off x="7246938" y="42497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1631" name="Text Box 12"/>
          <p:cNvSpPr txBox="1">
            <a:spLocks noChangeArrowheads="1"/>
          </p:cNvSpPr>
          <p:nvPr/>
        </p:nvSpPr>
        <p:spPr bwMode="auto">
          <a:xfrm>
            <a:off x="4800600" y="4183063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Idle</a:t>
            </a:r>
          </a:p>
        </p:txBody>
      </p:sp>
      <p:sp>
        <p:nvSpPr>
          <p:cNvPr id="111632" name="Text Box 13"/>
          <p:cNvSpPr txBox="1">
            <a:spLocks noChangeArrowheads="1"/>
          </p:cNvSpPr>
          <p:nvPr/>
        </p:nvSpPr>
        <p:spPr bwMode="auto">
          <a:xfrm>
            <a:off x="2879725" y="3987800"/>
            <a:ext cx="146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Queue emptied</a:t>
            </a:r>
          </a:p>
        </p:txBody>
      </p:sp>
      <p:sp>
        <p:nvSpPr>
          <p:cNvPr id="111633" name="Text Box 14"/>
          <p:cNvSpPr txBox="1">
            <a:spLocks noChangeArrowheads="1"/>
          </p:cNvSpPr>
          <p:nvPr/>
        </p:nvSpPr>
        <p:spPr bwMode="auto">
          <a:xfrm>
            <a:off x="6477000" y="3987800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Traffic arrives</a:t>
            </a:r>
          </a:p>
        </p:txBody>
      </p:sp>
      <p:sp>
        <p:nvSpPr>
          <p:cNvPr id="111634" name="Text Box 15"/>
          <p:cNvSpPr txBox="1">
            <a:spLocks noChangeArrowheads="1"/>
          </p:cNvSpPr>
          <p:nvPr/>
        </p:nvSpPr>
        <p:spPr bwMode="auto">
          <a:xfrm>
            <a:off x="379413" y="4140200"/>
            <a:ext cx="1447800" cy="58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No power control</a:t>
            </a:r>
          </a:p>
        </p:txBody>
      </p:sp>
      <p:sp>
        <p:nvSpPr>
          <p:cNvPr id="111635" name="Rectangle 17"/>
          <p:cNvSpPr>
            <a:spLocks noChangeArrowheads="1"/>
          </p:cNvSpPr>
          <p:nvPr/>
        </p:nvSpPr>
        <p:spPr bwMode="auto">
          <a:xfrm>
            <a:off x="1981200" y="5029200"/>
            <a:ext cx="6835775" cy="10001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36" name="Line 18"/>
          <p:cNvSpPr>
            <a:spLocks noChangeShapeType="1"/>
          </p:cNvSpPr>
          <p:nvPr/>
        </p:nvSpPr>
        <p:spPr bwMode="auto">
          <a:xfrm>
            <a:off x="2084388" y="5157788"/>
            <a:ext cx="8969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7" name="Line 19"/>
          <p:cNvSpPr>
            <a:spLocks noChangeShapeType="1"/>
          </p:cNvSpPr>
          <p:nvPr/>
        </p:nvSpPr>
        <p:spPr bwMode="auto">
          <a:xfrm>
            <a:off x="2981325" y="5157788"/>
            <a:ext cx="0" cy="261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8" name="Line 20"/>
          <p:cNvSpPr>
            <a:spLocks noChangeShapeType="1"/>
          </p:cNvSpPr>
          <p:nvPr/>
        </p:nvSpPr>
        <p:spPr bwMode="auto">
          <a:xfrm flipV="1">
            <a:off x="4325938" y="5746750"/>
            <a:ext cx="23828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9" name="Line 21"/>
          <p:cNvSpPr>
            <a:spLocks noChangeShapeType="1"/>
          </p:cNvSpPr>
          <p:nvPr/>
        </p:nvSpPr>
        <p:spPr bwMode="auto">
          <a:xfrm>
            <a:off x="7524750" y="5157788"/>
            <a:ext cx="1095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0" name="Text Box 22"/>
          <p:cNvSpPr txBox="1">
            <a:spLocks noChangeArrowheads="1"/>
          </p:cNvSpPr>
          <p:nvPr/>
        </p:nvSpPr>
        <p:spPr bwMode="auto">
          <a:xfrm>
            <a:off x="2211388" y="51577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1641" name="Text Box 23"/>
          <p:cNvSpPr txBox="1">
            <a:spLocks noChangeArrowheads="1"/>
          </p:cNvSpPr>
          <p:nvPr/>
        </p:nvSpPr>
        <p:spPr bwMode="auto">
          <a:xfrm>
            <a:off x="7804150" y="51577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1642" name="Line 24"/>
          <p:cNvSpPr>
            <a:spLocks noChangeShapeType="1"/>
          </p:cNvSpPr>
          <p:nvPr/>
        </p:nvSpPr>
        <p:spPr bwMode="auto">
          <a:xfrm>
            <a:off x="2981325" y="5419725"/>
            <a:ext cx="1025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Line 25"/>
          <p:cNvSpPr>
            <a:spLocks noChangeShapeType="1"/>
          </p:cNvSpPr>
          <p:nvPr/>
        </p:nvSpPr>
        <p:spPr bwMode="auto">
          <a:xfrm>
            <a:off x="4006850" y="5419725"/>
            <a:ext cx="319088" cy="327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4" name="Line 26"/>
          <p:cNvSpPr>
            <a:spLocks noChangeShapeType="1"/>
          </p:cNvSpPr>
          <p:nvPr/>
        </p:nvSpPr>
        <p:spPr bwMode="auto">
          <a:xfrm flipV="1">
            <a:off x="6691313" y="5419725"/>
            <a:ext cx="833437" cy="327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5" name="Text Box 27"/>
          <p:cNvSpPr txBox="1">
            <a:spLocks noChangeArrowheads="1"/>
          </p:cNvSpPr>
          <p:nvPr/>
        </p:nvSpPr>
        <p:spPr bwMode="auto">
          <a:xfrm>
            <a:off x="2981325" y="5157788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Watch &amp; wait</a:t>
            </a:r>
          </a:p>
        </p:txBody>
      </p:sp>
      <p:sp>
        <p:nvSpPr>
          <p:cNvPr id="111646" name="Text Box 28"/>
          <p:cNvSpPr txBox="1">
            <a:spLocks noChangeArrowheads="1"/>
          </p:cNvSpPr>
          <p:nvPr/>
        </p:nvSpPr>
        <p:spPr bwMode="auto">
          <a:xfrm>
            <a:off x="4071938" y="5354638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IDL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LPR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1647" name="Text Box 29"/>
          <p:cNvSpPr txBox="1">
            <a:spLocks noChangeArrowheads="1"/>
          </p:cNvSpPr>
          <p:nvPr/>
        </p:nvSpPr>
        <p:spPr bwMode="auto">
          <a:xfrm>
            <a:off x="4752975" y="5746750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In LPR state</a:t>
            </a:r>
          </a:p>
        </p:txBody>
      </p:sp>
      <p:sp>
        <p:nvSpPr>
          <p:cNvPr id="111648" name="Text Box 30"/>
          <p:cNvSpPr txBox="1">
            <a:spLocks noChangeArrowheads="1"/>
          </p:cNvSpPr>
          <p:nvPr/>
        </p:nvSpPr>
        <p:spPr bwMode="auto">
          <a:xfrm>
            <a:off x="7110413" y="5464175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LPR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IDL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1649" name="Line 31"/>
          <p:cNvSpPr>
            <a:spLocks noChangeShapeType="1"/>
          </p:cNvSpPr>
          <p:nvPr/>
        </p:nvSpPr>
        <p:spPr bwMode="auto">
          <a:xfrm flipV="1">
            <a:off x="7524750" y="5157788"/>
            <a:ext cx="0" cy="261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0" name="Text Box 32"/>
          <p:cNvSpPr txBox="1">
            <a:spLocks noChangeArrowheads="1"/>
          </p:cNvSpPr>
          <p:nvPr/>
        </p:nvSpPr>
        <p:spPr bwMode="auto">
          <a:xfrm>
            <a:off x="379413" y="5130800"/>
            <a:ext cx="1552575" cy="825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Reactive exit: 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Triggered by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 traffic</a:t>
            </a:r>
          </a:p>
        </p:txBody>
      </p:sp>
      <p:sp>
        <p:nvSpPr>
          <p:cNvPr id="111651" name="Line 69"/>
          <p:cNvSpPr>
            <a:spLocks noChangeShapeType="1"/>
          </p:cNvSpPr>
          <p:nvPr/>
        </p:nvSpPr>
        <p:spPr bwMode="auto">
          <a:xfrm flipH="1" flipV="1">
            <a:off x="6705600" y="4038600"/>
            <a:ext cx="7938" cy="19700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2" name="Rectangle 71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681163"/>
            <a:ext cx="8229600" cy="2005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latin typeface="Calibri" panose="020F0502020204030204" pitchFamily="34" charset="0"/>
              </a:rPr>
              <a:t>May be more or less desirable than active state control</a:t>
            </a:r>
          </a:p>
          <a:p>
            <a:pPr lvl="1">
              <a:lnSpc>
                <a:spcPct val="90000"/>
              </a:lnSpc>
            </a:pPr>
            <a:r>
              <a:rPr lang="en-US" altLang="en-US" sz="2300" smtClean="0">
                <a:latin typeface="Calibri" panose="020F0502020204030204" pitchFamily="34" charset="0"/>
              </a:rPr>
              <a:t>Inactive state power</a:t>
            </a:r>
          </a:p>
          <a:p>
            <a:pPr lvl="1">
              <a:lnSpc>
                <a:spcPct val="90000"/>
              </a:lnSpc>
            </a:pPr>
            <a:r>
              <a:rPr lang="en-US" altLang="en-US" sz="2300" smtClean="0">
                <a:latin typeface="Calibri" panose="020F0502020204030204" pitchFamily="34" charset="0"/>
              </a:rPr>
              <a:t>Entry and Exit latencies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Calibri" panose="020F0502020204030204" pitchFamily="34" charset="0"/>
              </a:rPr>
              <a:t>Reactive control is the simplest</a:t>
            </a:r>
          </a:p>
        </p:txBody>
      </p:sp>
    </p:spTree>
    <p:extLst>
      <p:ext uri="{BB962C8B-B14F-4D97-AF65-F5344CB8AC3E}">
        <p14:creationId xmlns:p14="http://schemas.microsoft.com/office/powerpoint/2010/main" val="692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7AFDED-D63C-4A47-A3CE-7A64F3238166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94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44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830F65B-B415-4AB5-8CEC-F92C2441D443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/>
              <a:t>94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1264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1967BB-AC14-4E88-9E41-63A01A470CE5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/>
              <a:t>94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73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pitchFamily="34" charset="0"/>
              </a:rPr>
              <a:t>Proactive Control</a:t>
            </a:r>
          </a:p>
        </p:txBody>
      </p:sp>
      <p:sp>
        <p:nvSpPr>
          <p:cNvPr id="1126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681163"/>
            <a:ext cx="8229600" cy="19304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Go to sleep for some predicted duration</a:t>
            </a:r>
          </a:p>
          <a:p>
            <a:pPr lvl="1"/>
            <a:r>
              <a:rPr lang="en-US" altLang="en-US" smtClean="0">
                <a:latin typeface="Calibri" panose="020F0502020204030204" pitchFamily="34" charset="0"/>
              </a:rPr>
              <a:t>Accuracy of predicted duration is crucial</a:t>
            </a:r>
          </a:p>
          <a:p>
            <a:r>
              <a:rPr lang="en-US" altLang="en-US" smtClean="0">
                <a:latin typeface="Calibri" panose="020F0502020204030204" pitchFamily="34" charset="0"/>
              </a:rPr>
              <a:t>Can be useful at moderate utilizations</a:t>
            </a:r>
          </a:p>
        </p:txBody>
      </p:sp>
      <p:sp>
        <p:nvSpPr>
          <p:cNvPr id="112648" name="Rectangle 4"/>
          <p:cNvSpPr>
            <a:spLocks noChangeArrowheads="1"/>
          </p:cNvSpPr>
          <p:nvPr/>
        </p:nvSpPr>
        <p:spPr bwMode="auto">
          <a:xfrm>
            <a:off x="1962150" y="3873500"/>
            <a:ext cx="6834188" cy="977900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49" name="Line 5"/>
          <p:cNvSpPr>
            <a:spLocks noChangeShapeType="1"/>
          </p:cNvSpPr>
          <p:nvPr/>
        </p:nvSpPr>
        <p:spPr bwMode="auto">
          <a:xfrm>
            <a:off x="2051050" y="3992563"/>
            <a:ext cx="8969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6"/>
          <p:cNvSpPr>
            <a:spLocks noChangeShapeType="1"/>
          </p:cNvSpPr>
          <p:nvPr/>
        </p:nvSpPr>
        <p:spPr bwMode="auto">
          <a:xfrm>
            <a:off x="2947988" y="3992563"/>
            <a:ext cx="0" cy="261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7"/>
          <p:cNvSpPr>
            <a:spLocks noChangeShapeType="1"/>
          </p:cNvSpPr>
          <p:nvPr/>
        </p:nvSpPr>
        <p:spPr bwMode="auto">
          <a:xfrm>
            <a:off x="4294188" y="4581525"/>
            <a:ext cx="10239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Line 8"/>
          <p:cNvSpPr>
            <a:spLocks noChangeShapeType="1"/>
          </p:cNvSpPr>
          <p:nvPr/>
        </p:nvSpPr>
        <p:spPr bwMode="auto">
          <a:xfrm flipV="1">
            <a:off x="6688138" y="3992563"/>
            <a:ext cx="0" cy="261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Line 9"/>
          <p:cNvSpPr>
            <a:spLocks noChangeShapeType="1"/>
          </p:cNvSpPr>
          <p:nvPr/>
        </p:nvSpPr>
        <p:spPr bwMode="auto">
          <a:xfrm>
            <a:off x="6688138" y="3992563"/>
            <a:ext cx="1897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Text Box 10"/>
          <p:cNvSpPr txBox="1">
            <a:spLocks noChangeArrowheads="1"/>
          </p:cNvSpPr>
          <p:nvPr/>
        </p:nvSpPr>
        <p:spPr bwMode="auto">
          <a:xfrm>
            <a:off x="2179638" y="39941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2655" name="Text Box 11"/>
          <p:cNvSpPr txBox="1">
            <a:spLocks noChangeArrowheads="1"/>
          </p:cNvSpPr>
          <p:nvPr/>
        </p:nvSpPr>
        <p:spPr bwMode="auto">
          <a:xfrm>
            <a:off x="7200900" y="39941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2656" name="Line 12"/>
          <p:cNvSpPr>
            <a:spLocks noChangeShapeType="1"/>
          </p:cNvSpPr>
          <p:nvPr/>
        </p:nvSpPr>
        <p:spPr bwMode="auto">
          <a:xfrm>
            <a:off x="2947988" y="4254500"/>
            <a:ext cx="1025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3"/>
          <p:cNvSpPr>
            <a:spLocks noChangeShapeType="1"/>
          </p:cNvSpPr>
          <p:nvPr/>
        </p:nvSpPr>
        <p:spPr bwMode="auto">
          <a:xfrm>
            <a:off x="3973513" y="4254500"/>
            <a:ext cx="320675" cy="327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4"/>
          <p:cNvSpPr>
            <a:spLocks noChangeShapeType="1"/>
          </p:cNvSpPr>
          <p:nvPr/>
        </p:nvSpPr>
        <p:spPr bwMode="auto">
          <a:xfrm flipH="1">
            <a:off x="6111875" y="4254500"/>
            <a:ext cx="5762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5"/>
          <p:cNvSpPr>
            <a:spLocks noChangeShapeType="1"/>
          </p:cNvSpPr>
          <p:nvPr/>
        </p:nvSpPr>
        <p:spPr bwMode="auto">
          <a:xfrm flipV="1">
            <a:off x="5278438" y="4254500"/>
            <a:ext cx="833437" cy="327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Text Box 16"/>
          <p:cNvSpPr txBox="1">
            <a:spLocks noChangeArrowheads="1"/>
          </p:cNvSpPr>
          <p:nvPr/>
        </p:nvSpPr>
        <p:spPr bwMode="auto">
          <a:xfrm>
            <a:off x="2947988" y="3994150"/>
            <a:ext cx="1287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Watch &amp; wait</a:t>
            </a:r>
          </a:p>
        </p:txBody>
      </p:sp>
      <p:sp>
        <p:nvSpPr>
          <p:cNvPr id="112661" name="Text Box 17"/>
          <p:cNvSpPr txBox="1">
            <a:spLocks noChangeArrowheads="1"/>
          </p:cNvSpPr>
          <p:nvPr/>
        </p:nvSpPr>
        <p:spPr bwMode="auto">
          <a:xfrm>
            <a:off x="4037013" y="418941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IDL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LPR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2662" name="Text Box 18"/>
          <p:cNvSpPr txBox="1">
            <a:spLocks noChangeArrowheads="1"/>
          </p:cNvSpPr>
          <p:nvPr/>
        </p:nvSpPr>
        <p:spPr bwMode="auto">
          <a:xfrm>
            <a:off x="4168775" y="4567238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In LPR state</a:t>
            </a:r>
          </a:p>
        </p:txBody>
      </p:sp>
      <p:sp>
        <p:nvSpPr>
          <p:cNvPr id="112663" name="Text Box 19"/>
          <p:cNvSpPr txBox="1">
            <a:spLocks noChangeArrowheads="1"/>
          </p:cNvSpPr>
          <p:nvPr/>
        </p:nvSpPr>
        <p:spPr bwMode="auto">
          <a:xfrm>
            <a:off x="5662613" y="4384675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LPR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IDL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2664" name="Text Box 20"/>
          <p:cNvSpPr txBox="1">
            <a:spLocks noChangeArrowheads="1"/>
          </p:cNvSpPr>
          <p:nvPr/>
        </p:nvSpPr>
        <p:spPr bwMode="auto">
          <a:xfrm>
            <a:off x="6175375" y="397192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Idle</a:t>
            </a:r>
          </a:p>
        </p:txBody>
      </p:sp>
      <p:sp>
        <p:nvSpPr>
          <p:cNvPr id="112665" name="Text Box 21"/>
          <p:cNvSpPr txBox="1">
            <a:spLocks noChangeArrowheads="1"/>
          </p:cNvSpPr>
          <p:nvPr/>
        </p:nvSpPr>
        <p:spPr bwMode="auto">
          <a:xfrm>
            <a:off x="282575" y="3957638"/>
            <a:ext cx="1631950" cy="825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Proactive exit: 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Done before 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traffic arrival</a:t>
            </a:r>
          </a:p>
        </p:txBody>
      </p:sp>
      <p:sp>
        <p:nvSpPr>
          <p:cNvPr id="112666" name="Rectangle 22"/>
          <p:cNvSpPr>
            <a:spLocks noChangeArrowheads="1"/>
          </p:cNvSpPr>
          <p:nvPr/>
        </p:nvSpPr>
        <p:spPr bwMode="auto">
          <a:xfrm>
            <a:off x="1981200" y="5029200"/>
            <a:ext cx="6835775" cy="97631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67" name="Line 23"/>
          <p:cNvSpPr>
            <a:spLocks noChangeShapeType="1"/>
          </p:cNvSpPr>
          <p:nvPr/>
        </p:nvSpPr>
        <p:spPr bwMode="auto">
          <a:xfrm>
            <a:off x="2070100" y="5148263"/>
            <a:ext cx="8969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Line 24"/>
          <p:cNvSpPr>
            <a:spLocks noChangeShapeType="1"/>
          </p:cNvSpPr>
          <p:nvPr/>
        </p:nvSpPr>
        <p:spPr bwMode="auto">
          <a:xfrm>
            <a:off x="2967038" y="5148263"/>
            <a:ext cx="0" cy="261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Line 25"/>
          <p:cNvSpPr>
            <a:spLocks noChangeShapeType="1"/>
          </p:cNvSpPr>
          <p:nvPr/>
        </p:nvSpPr>
        <p:spPr bwMode="auto">
          <a:xfrm>
            <a:off x="4313238" y="5735638"/>
            <a:ext cx="1985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Line 26"/>
          <p:cNvSpPr>
            <a:spLocks noChangeShapeType="1"/>
          </p:cNvSpPr>
          <p:nvPr/>
        </p:nvSpPr>
        <p:spPr bwMode="auto">
          <a:xfrm flipV="1">
            <a:off x="7081838" y="5159375"/>
            <a:ext cx="0" cy="282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Line 27"/>
          <p:cNvSpPr>
            <a:spLocks noChangeShapeType="1"/>
          </p:cNvSpPr>
          <p:nvPr/>
        </p:nvSpPr>
        <p:spPr bwMode="auto">
          <a:xfrm>
            <a:off x="7072313" y="5148263"/>
            <a:ext cx="1533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Text Box 28"/>
          <p:cNvSpPr txBox="1">
            <a:spLocks noChangeArrowheads="1"/>
          </p:cNvSpPr>
          <p:nvPr/>
        </p:nvSpPr>
        <p:spPr bwMode="auto">
          <a:xfrm>
            <a:off x="2198688" y="51498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2673" name="Text Box 29"/>
          <p:cNvSpPr txBox="1">
            <a:spLocks noChangeArrowheads="1"/>
          </p:cNvSpPr>
          <p:nvPr/>
        </p:nvSpPr>
        <p:spPr bwMode="auto">
          <a:xfrm>
            <a:off x="7423150" y="51482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BSY</a:t>
            </a:r>
          </a:p>
        </p:txBody>
      </p:sp>
      <p:sp>
        <p:nvSpPr>
          <p:cNvPr id="112674" name="Line 30"/>
          <p:cNvSpPr>
            <a:spLocks noChangeShapeType="1"/>
          </p:cNvSpPr>
          <p:nvPr/>
        </p:nvSpPr>
        <p:spPr bwMode="auto">
          <a:xfrm>
            <a:off x="2967038" y="5410200"/>
            <a:ext cx="1025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Line 31"/>
          <p:cNvSpPr>
            <a:spLocks noChangeShapeType="1"/>
          </p:cNvSpPr>
          <p:nvPr/>
        </p:nvSpPr>
        <p:spPr bwMode="auto">
          <a:xfrm>
            <a:off x="3992563" y="5410200"/>
            <a:ext cx="320675" cy="3254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Line 32"/>
          <p:cNvSpPr>
            <a:spLocks noChangeShapeType="1"/>
          </p:cNvSpPr>
          <p:nvPr/>
        </p:nvSpPr>
        <p:spPr bwMode="auto">
          <a:xfrm flipV="1">
            <a:off x="6269038" y="5421313"/>
            <a:ext cx="81280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Text Box 33"/>
          <p:cNvSpPr txBox="1">
            <a:spLocks noChangeArrowheads="1"/>
          </p:cNvSpPr>
          <p:nvPr/>
        </p:nvSpPr>
        <p:spPr bwMode="auto">
          <a:xfrm>
            <a:off x="2967038" y="5149850"/>
            <a:ext cx="1287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Watch &amp; wait</a:t>
            </a:r>
          </a:p>
        </p:txBody>
      </p:sp>
      <p:sp>
        <p:nvSpPr>
          <p:cNvPr id="112678" name="Text Box 34"/>
          <p:cNvSpPr txBox="1">
            <a:spLocks noChangeArrowheads="1"/>
          </p:cNvSpPr>
          <p:nvPr/>
        </p:nvSpPr>
        <p:spPr bwMode="auto">
          <a:xfrm>
            <a:off x="4057650" y="5345113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IDL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LPR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2679" name="Text Box 35"/>
          <p:cNvSpPr txBox="1">
            <a:spLocks noChangeArrowheads="1"/>
          </p:cNvSpPr>
          <p:nvPr/>
        </p:nvSpPr>
        <p:spPr bwMode="auto">
          <a:xfrm>
            <a:off x="4625975" y="5710238"/>
            <a:ext cx="1579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In LPR state</a:t>
            </a:r>
          </a:p>
        </p:txBody>
      </p:sp>
      <p:sp>
        <p:nvSpPr>
          <p:cNvPr id="112680" name="Text Box 36"/>
          <p:cNvSpPr txBox="1">
            <a:spLocks noChangeArrowheads="1"/>
          </p:cNvSpPr>
          <p:nvPr/>
        </p:nvSpPr>
        <p:spPr bwMode="auto">
          <a:xfrm>
            <a:off x="6632575" y="5551488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LPR</a:t>
            </a:r>
            <a:r>
              <a:rPr lang="en-US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IDL</a:t>
            </a: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12681" name="Text Box 37"/>
          <p:cNvSpPr txBox="1">
            <a:spLocks noChangeArrowheads="1"/>
          </p:cNvSpPr>
          <p:nvPr/>
        </p:nvSpPr>
        <p:spPr bwMode="auto">
          <a:xfrm>
            <a:off x="282575" y="5100638"/>
            <a:ext cx="1631950" cy="825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Proactive exit: 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Not done by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traffic arrival</a:t>
            </a:r>
          </a:p>
        </p:txBody>
      </p:sp>
      <p:sp>
        <p:nvSpPr>
          <p:cNvPr id="112682" name="Line 38"/>
          <p:cNvSpPr>
            <a:spLocks noChangeShapeType="1"/>
          </p:cNvSpPr>
          <p:nvPr/>
        </p:nvSpPr>
        <p:spPr bwMode="auto">
          <a:xfrm flipH="1" flipV="1">
            <a:off x="6629400" y="3886200"/>
            <a:ext cx="41275" cy="1905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4FC6F-2A02-4E4E-B9DA-8B49A8B95731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95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366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8DA16B-A97A-475C-A8CF-ECDD37CB0637}" type="slidenum">
              <a:rPr lang="en-US" altLang="en-US" sz="1200">
                <a:solidFill>
                  <a:srgbClr val="FFFFFF"/>
                </a:solidFill>
                <a:latin typeface="Corbel" panose="020B0503020204020204" pitchFamily="34" charset="0"/>
              </a:rPr>
              <a:pPr algn="r" eaLnBrk="1" hangingPunct="1"/>
              <a:t>95</a:t>
            </a:fld>
            <a:endParaRPr lang="en-US" altLang="en-US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837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Calibri" pitchFamily="34" charset="0"/>
              </a:rPr>
              <a:t>Pros &amp; Cons</a:t>
            </a:r>
          </a:p>
        </p:txBody>
      </p:sp>
      <p:graphicFrame>
        <p:nvGraphicFramePr>
          <p:cNvPr id="191492" name="Group 4"/>
          <p:cNvGraphicFramePr>
            <a:graphicFrameLocks noGrp="1"/>
          </p:cNvGraphicFramePr>
          <p:nvPr>
            <p:ph idx="4294967295"/>
          </p:nvPr>
        </p:nvGraphicFramePr>
        <p:xfrm>
          <a:off x="381000" y="1143000"/>
          <a:ext cx="8458200" cy="5105399"/>
        </p:xfrm>
        <a:graphic>
          <a:graphicData uri="http://schemas.openxmlformats.org/drawingml/2006/table">
            <a:tbl>
              <a:tblPr/>
              <a:tblGrid>
                <a:gridCol w="1879600"/>
                <a:gridCol w="3132667"/>
                <a:gridCol w="3445933"/>
              </a:tblGrid>
              <a:tr h="388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Attribute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Reactive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Proactive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9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Complexity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Complex (requires gap prediction)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97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Latency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High (full cost on every exit)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Potentially lower (assuming good prediction)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9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Low (every low prediction hurts)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9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Initial wait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Large (to offset high exit cost)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Can be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288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Suitability wrt traffic parms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Correlation irrelevant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Heavy tail generally 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Need significant positive correlation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</a:rPr>
                        <a:t>Heavy tail problematic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9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Suitability wrt exit_cost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Optimal for small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exit_cost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Useful for large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ahoma" pitchFamily="34" charset="0"/>
                        </a:rPr>
                        <a:t>exit_cost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25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Verdana" pitchFamily="34" charset="0"/>
              </a:rPr>
              <a:t>General Framework for Secondary Storage Architecture</a:t>
            </a:r>
            <a:endParaRPr lang="zh-CN" altLang="en-US" sz="3200" dirty="0"/>
          </a:p>
        </p:txBody>
      </p:sp>
      <p:sp>
        <p:nvSpPr>
          <p:cNvPr id="4" name="圆角矩形 3"/>
          <p:cNvSpPr/>
          <p:nvPr/>
        </p:nvSpPr>
        <p:spPr>
          <a:xfrm>
            <a:off x="1785938" y="3200400"/>
            <a:ext cx="1414462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>
                <a:solidFill>
                  <a:srgbClr val="FFFFFF"/>
                </a:solidFill>
                <a:cs typeface="Arial" pitchFamily="34" charset="0"/>
              </a:rPr>
              <a:t>Program Profiling and Run-time Prediction</a:t>
            </a:r>
            <a:endParaRPr lang="zh-CN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357938" y="5357813"/>
            <a:ext cx="1328737" cy="63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zh-CN" sz="1500" smtClean="0">
                <a:solidFill>
                  <a:srgbClr val="FFFFFF"/>
                </a:solidFill>
              </a:rPr>
              <a:t>Disk Energy Model</a:t>
            </a:r>
            <a:endParaRPr lang="zh-CN" altLang="en-US" sz="1500" smtClean="0">
              <a:solidFill>
                <a:srgbClr val="FFFFFF"/>
              </a:solidFill>
            </a:endParaRPr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6215063" y="2214563"/>
            <a:ext cx="1328737" cy="63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SSD </a:t>
            </a:r>
          </a:p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Model</a:t>
            </a:r>
            <a:endParaRPr lang="zh-CN" altLang="en-US" sz="1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内容占位符 6"/>
          <p:cNvSpPr txBox="1">
            <a:spLocks/>
          </p:cNvSpPr>
          <p:nvPr/>
        </p:nvSpPr>
        <p:spPr>
          <a:xfrm>
            <a:off x="0" y="3857625"/>
            <a:ext cx="1328738" cy="636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Program</a:t>
            </a:r>
          </a:p>
          <a:p>
            <a:pPr marL="273050" indent="-273050" algn="ctr">
              <a:lnSpc>
                <a:spcPct val="80000"/>
              </a:lnSpc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and Data</a:t>
            </a:r>
            <a:endParaRPr lang="zh-CN" altLang="en-US" sz="1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内容占位符 6"/>
          <p:cNvSpPr txBox="1">
            <a:spLocks/>
          </p:cNvSpPr>
          <p:nvPr/>
        </p:nvSpPr>
        <p:spPr>
          <a:xfrm>
            <a:off x="3571875" y="3733800"/>
            <a:ext cx="13287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Energy-Aware</a:t>
            </a:r>
          </a:p>
          <a:p>
            <a:pPr marL="273050" indent="-273050" algn="ctr"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altLang="zh-CN" sz="1600">
                <a:solidFill>
                  <a:srgbClr val="FFFFFF"/>
                </a:solidFill>
                <a:cs typeface="Arial" pitchFamily="34" charset="0"/>
              </a:rPr>
              <a:t>Optimizer</a:t>
            </a:r>
            <a:endParaRPr lang="zh-CN" altLang="en-US" sz="1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内容占位符 6"/>
          <p:cNvSpPr txBox="1">
            <a:spLocks/>
          </p:cNvSpPr>
          <p:nvPr/>
        </p:nvSpPr>
        <p:spPr>
          <a:xfrm>
            <a:off x="5257800" y="3825875"/>
            <a:ext cx="1328738" cy="636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2600" dirty="0"/>
              <a:t>Data Layout</a:t>
            </a:r>
          </a:p>
        </p:txBody>
      </p:sp>
      <p:sp>
        <p:nvSpPr>
          <p:cNvPr id="12" name="内容占位符 6"/>
          <p:cNvSpPr txBox="1">
            <a:spLocks/>
          </p:cNvSpPr>
          <p:nvPr/>
        </p:nvSpPr>
        <p:spPr>
          <a:xfrm>
            <a:off x="7215188" y="3786188"/>
            <a:ext cx="1700212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1600" dirty="0"/>
              <a:t>Energy-Aware </a:t>
            </a:r>
            <a:r>
              <a:rPr lang="en-US" altLang="zh-CN" sz="1600" dirty="0" err="1"/>
              <a:t>Prefetching</a:t>
            </a:r>
            <a:r>
              <a:rPr lang="en-US" altLang="zh-CN" sz="1600" dirty="0"/>
              <a:t>/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1600" dirty="0"/>
              <a:t>Caching</a:t>
            </a:r>
          </a:p>
        </p:txBody>
      </p:sp>
      <p:sp>
        <p:nvSpPr>
          <p:cNvPr id="26" name="右箭头 25"/>
          <p:cNvSpPr/>
          <p:nvPr/>
        </p:nvSpPr>
        <p:spPr>
          <a:xfrm>
            <a:off x="1357313" y="4071938"/>
            <a:ext cx="428625" cy="28575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3048000" y="4071938"/>
            <a:ext cx="514350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4929188" y="4071938"/>
            <a:ext cx="35718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右弧形箭头 32"/>
          <p:cNvSpPr/>
          <p:nvPr/>
        </p:nvSpPr>
        <p:spPr>
          <a:xfrm>
            <a:off x="7572375" y="2500313"/>
            <a:ext cx="714375" cy="1357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左弧形箭头 33"/>
          <p:cNvSpPr/>
          <p:nvPr/>
        </p:nvSpPr>
        <p:spPr>
          <a:xfrm>
            <a:off x="5429250" y="2500313"/>
            <a:ext cx="714375" cy="1357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6" name="右弧形箭头 35"/>
          <p:cNvSpPr/>
          <p:nvPr/>
        </p:nvSpPr>
        <p:spPr>
          <a:xfrm rot="10571017">
            <a:off x="5441950" y="4421188"/>
            <a:ext cx="796925" cy="14652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左弧形箭头 37"/>
          <p:cNvSpPr/>
          <p:nvPr/>
        </p:nvSpPr>
        <p:spPr>
          <a:xfrm rot="11673933">
            <a:off x="7969250" y="4432300"/>
            <a:ext cx="671513" cy="15351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左右箭头 38"/>
          <p:cNvSpPr/>
          <p:nvPr/>
        </p:nvSpPr>
        <p:spPr>
          <a:xfrm>
            <a:off x="6572250" y="4071938"/>
            <a:ext cx="642938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下弧形箭头 39"/>
          <p:cNvSpPr/>
          <p:nvPr/>
        </p:nvSpPr>
        <p:spPr>
          <a:xfrm>
            <a:off x="3048000" y="4648200"/>
            <a:ext cx="4452938" cy="6381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Propose Research</a:t>
            </a:r>
            <a:endParaRPr lang="en-US" dirty="0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924800" cy="4953000"/>
          </a:xfrm>
        </p:spPr>
        <p:txBody>
          <a:bodyPr/>
          <a:lstStyle/>
          <a:p>
            <a:r>
              <a:rPr lang="en-US" altLang="en-US" dirty="0" smtClean="0"/>
              <a:t>Basic Model Evaluation with Perfect Knowledge of  Future Data Access Patterns</a:t>
            </a:r>
          </a:p>
          <a:p>
            <a:r>
              <a:rPr lang="en-US" altLang="en-US" dirty="0" smtClean="0"/>
              <a:t>Optimal Prefetching and Caching for Best Performance and Lower Power Consumption</a:t>
            </a:r>
          </a:p>
          <a:p>
            <a:r>
              <a:rPr lang="en-US" altLang="en-US" dirty="0" smtClean="0"/>
              <a:t>Optimal STOPs for Idle and Sleep States</a:t>
            </a:r>
          </a:p>
          <a:p>
            <a:r>
              <a:rPr lang="en-US" altLang="en-US" dirty="0" smtClean="0"/>
              <a:t>Data Placement </a:t>
            </a:r>
          </a:p>
          <a:p>
            <a:r>
              <a:rPr lang="en-US" altLang="en-US" dirty="0" smtClean="0"/>
              <a:t>Putting All Together</a:t>
            </a:r>
          </a:p>
        </p:txBody>
      </p:sp>
    </p:spTree>
    <p:extLst>
      <p:ext uri="{BB962C8B-B14F-4D97-AF65-F5344CB8AC3E}">
        <p14:creationId xmlns:p14="http://schemas.microsoft.com/office/powerpoint/2010/main" val="3381112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4276725"/>
            <a:ext cx="6400800" cy="1524000"/>
          </a:xfrm>
          <a:noFill/>
        </p:spPr>
        <p:txBody>
          <a:bodyPr/>
          <a:lstStyle/>
          <a:p>
            <a:pPr marL="285750" indent="-285750"/>
            <a:endParaRPr lang="en-US" altLang="en-US" smtClean="0"/>
          </a:p>
          <a:p>
            <a:pPr marL="285750" indent="-28575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" y="2552700"/>
            <a:ext cx="8534400" cy="1658938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/>
              <a:t>Making </a:t>
            </a:r>
            <a:r>
              <a:rPr lang="en-US" sz="4400" dirty="0" err="1" smtClean="0"/>
              <a:t>Checkpointing</a:t>
            </a:r>
            <a:r>
              <a:rPr lang="en-US" sz="4400" dirty="0" smtClean="0"/>
              <a:t> Faster </a:t>
            </a:r>
            <a:br>
              <a:rPr lang="en-US" sz="4400" dirty="0" smtClean="0"/>
            </a:br>
            <a:r>
              <a:rPr lang="en-US" sz="4400" dirty="0" smtClean="0"/>
              <a:t>Using Flash Memory</a:t>
            </a:r>
          </a:p>
        </p:txBody>
      </p:sp>
    </p:spTree>
    <p:extLst>
      <p:ext uri="{BB962C8B-B14F-4D97-AF65-F5344CB8AC3E}">
        <p14:creationId xmlns:p14="http://schemas.microsoft.com/office/powerpoint/2010/main" val="389097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Overview of Checkpointing</a:t>
            </a:r>
          </a:p>
          <a:p>
            <a:endParaRPr lang="en-US" altLang="en-US" smtClean="0"/>
          </a:p>
          <a:p>
            <a:r>
              <a:rPr lang="en-US" altLang="en-US" smtClean="0"/>
              <a:t>How does flash memory help?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4941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D2D-3</Template>
  <TotalTime>4016</TotalTime>
  <Words>7016</Words>
  <Application>Microsoft Office PowerPoint</Application>
  <PresentationFormat>On-screen Show (4:3)</PresentationFormat>
  <Paragraphs>1381</Paragraphs>
  <Slides>117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117</vt:i4>
      </vt:variant>
    </vt:vector>
  </HeadingPairs>
  <TitlesOfParts>
    <vt:vector size="146" baseType="lpstr">
      <vt:lpstr>AR MinchoL JIS</vt:lpstr>
      <vt:lpstr>DFKai-SB</vt:lpstr>
      <vt:lpstr>Gulim</vt:lpstr>
      <vt:lpstr>Malgun Gothic</vt:lpstr>
      <vt:lpstr>MS PGothic</vt:lpstr>
      <vt:lpstr>MS PGothic</vt:lpstr>
      <vt:lpstr>PMingLiU</vt:lpstr>
      <vt:lpstr>SimSun</vt:lpstr>
      <vt:lpstr>Arial</vt:lpstr>
      <vt:lpstr>Calibri</vt:lpstr>
      <vt:lpstr>Cambria Math</vt:lpstr>
      <vt:lpstr>CM R 6</vt:lpstr>
      <vt:lpstr>CM R 8</vt:lpstr>
      <vt:lpstr>CMM I 8</vt:lpstr>
      <vt:lpstr>CMS Y 8</vt:lpstr>
      <vt:lpstr>Corbel</vt:lpstr>
      <vt:lpstr>Courier New</vt:lpstr>
      <vt:lpstr>HY엽서L</vt:lpstr>
      <vt:lpstr>Monotype Sorts</vt:lpstr>
      <vt:lpstr>Symbol</vt:lpstr>
      <vt:lpstr>Tahoma</vt:lpstr>
      <vt:lpstr>Times New Roman</vt:lpstr>
      <vt:lpstr>Verdana</vt:lpstr>
      <vt:lpstr>Wingdings</vt:lpstr>
      <vt:lpstr>Wingdings 2</vt:lpstr>
      <vt:lpstr>Office Theme</vt:lpstr>
      <vt:lpstr>Visio</vt:lpstr>
      <vt:lpstr>Microsoft Visio 繪圖</vt:lpstr>
      <vt:lpstr>Microsoft Visio Drawing</vt:lpstr>
      <vt:lpstr>Solid State Drive Overview</vt:lpstr>
      <vt:lpstr>Outline</vt:lpstr>
      <vt:lpstr>Introduction – Why Flash Memory</vt:lpstr>
      <vt:lpstr>     Flash-based SSD Characteristics</vt:lpstr>
      <vt:lpstr>DRAM, PC-RAM, NAND Flash and NOR Flash Comparison (Mogul et al 2009)</vt:lpstr>
      <vt:lpstr>Solid State Disk (SSD)</vt:lpstr>
      <vt:lpstr>Power consumption</vt:lpstr>
      <vt:lpstr>Price and Performance</vt:lpstr>
      <vt:lpstr>Over-Write in Flash Memory</vt:lpstr>
      <vt:lpstr>What is FTL?</vt:lpstr>
      <vt:lpstr>NAND FLASH Memory Architecture</vt:lpstr>
      <vt:lpstr>NAND flash structure.</vt:lpstr>
      <vt:lpstr>Logical view of the FTL of NAND flash memory.</vt:lpstr>
      <vt:lpstr>Page-Level Mapping (FTL)</vt:lpstr>
      <vt:lpstr>Problems</vt:lpstr>
      <vt:lpstr>Block-Level Mapping (NFTL) </vt:lpstr>
      <vt:lpstr>NFTL</vt:lpstr>
      <vt:lpstr>FTL Vs. NFTL</vt:lpstr>
      <vt:lpstr>Hybrid Mapping</vt:lpstr>
      <vt:lpstr>SNU FTL = BAST</vt:lpstr>
      <vt:lpstr>FAST</vt:lpstr>
      <vt:lpstr>AFTL – Coarse-to-Fine Switching</vt:lpstr>
      <vt:lpstr>AFTL – Fine-to-Coarse Switching</vt:lpstr>
      <vt:lpstr>Tree-Based Mapping</vt:lpstr>
      <vt:lpstr>Reconfigurable FTL</vt:lpstr>
      <vt:lpstr>CFTL: A Convertible FTL</vt:lpstr>
      <vt:lpstr>Page-Level vs. Block-Level</vt:lpstr>
      <vt:lpstr>Existing Hybrid Approaches</vt:lpstr>
      <vt:lpstr>DFTL  Architecture</vt:lpstr>
      <vt:lpstr>Convertible FTL (CFTL)</vt:lpstr>
      <vt:lpstr>Performance Comparison Read-Intensive</vt:lpstr>
      <vt:lpstr>Performance Comparison Random: Mixed Reads and Writes</vt:lpstr>
      <vt:lpstr>Performance Comparison Write-Intensive</vt:lpstr>
      <vt:lpstr>   </vt:lpstr>
      <vt:lpstr>SLC vs. MLC</vt:lpstr>
      <vt:lpstr>Garbage Collection - Wear Leveling</vt:lpstr>
      <vt:lpstr>Challenges of Flash Memory Management</vt:lpstr>
      <vt:lpstr>Motivation</vt:lpstr>
      <vt:lpstr>Design Considerations in Static Wear Leveling</vt:lpstr>
      <vt:lpstr>An Efficient Static Wear Leveling Mechanism</vt:lpstr>
      <vt:lpstr>Observations</vt:lpstr>
      <vt:lpstr>Basic Idea</vt:lpstr>
      <vt:lpstr>Basic Algorithm Maintaining K Consecutive Lists of Blocks</vt:lpstr>
      <vt:lpstr>Adaptive Wear-Leveling Algorithm</vt:lpstr>
      <vt:lpstr>PowerPoint Presentation</vt:lpstr>
      <vt:lpstr>Lifetime = 20K(Financial 1)</vt:lpstr>
      <vt:lpstr>Lifetime = 20K(Financial 2)</vt:lpstr>
      <vt:lpstr>Lifetime = 20K(Financial 2)</vt:lpstr>
      <vt:lpstr>Improving Write Performance</vt:lpstr>
      <vt:lpstr>Page-Level vs. Block-Level</vt:lpstr>
      <vt:lpstr>Problem Definition</vt:lpstr>
      <vt:lpstr>Page-Level Offline Optimal Algorithm</vt:lpstr>
      <vt:lpstr>MIN in the Block Level</vt:lpstr>
      <vt:lpstr>A Random Algorithm</vt:lpstr>
      <vt:lpstr>Why MIN Does Not Work?</vt:lpstr>
      <vt:lpstr>Offline Optimal Algorithm</vt:lpstr>
      <vt:lpstr>Offline Algorithm</vt:lpstr>
      <vt:lpstr>Example 1</vt:lpstr>
      <vt:lpstr>Example 2</vt:lpstr>
      <vt:lpstr>Online Version</vt:lpstr>
      <vt:lpstr>Status</vt:lpstr>
      <vt:lpstr>Big Picture: DB+SSD</vt:lpstr>
      <vt:lpstr>Database Storage Manager</vt:lpstr>
      <vt:lpstr>OLTP (Online Transaction Processing) DSS (Decision Support System)</vt:lpstr>
      <vt:lpstr>Problem Statement</vt:lpstr>
      <vt:lpstr>Lazy Update Methodology</vt:lpstr>
      <vt:lpstr>Erase Block : DBMS</vt:lpstr>
      <vt:lpstr>SSD View From DBMS</vt:lpstr>
      <vt:lpstr>Insert, Update, and Delete</vt:lpstr>
      <vt:lpstr>Insert, Update, and Delete :  Memo is  Full</vt:lpstr>
      <vt:lpstr>Insert, Update, and Delete :  Memo is  Full (Contd.)</vt:lpstr>
      <vt:lpstr>Insert, Update, and Delete :  Memo and Log Page  Full</vt:lpstr>
      <vt:lpstr>Merge: Log and Data Pages</vt:lpstr>
      <vt:lpstr>Query Processing</vt:lpstr>
      <vt:lpstr>Tuning Parameters</vt:lpstr>
      <vt:lpstr>Why  is It Beneficial?</vt:lpstr>
      <vt:lpstr>SSD View From DBMS</vt:lpstr>
      <vt:lpstr>An Improvement</vt:lpstr>
      <vt:lpstr>Enhancing Computing Performance and Power Saving with Flash Memory </vt:lpstr>
      <vt:lpstr>Project Vision</vt:lpstr>
      <vt:lpstr>DRAM, PC-RAM, NAND Flash and NOR Flash Comparison (Mogul et al 2009)</vt:lpstr>
      <vt:lpstr>PowerPoint Presentation</vt:lpstr>
      <vt:lpstr>Flash as Memory, DRAM as Cache</vt:lpstr>
      <vt:lpstr>Challenges of FLASH Main Memory </vt:lpstr>
      <vt:lpstr>Proposed Solutions </vt:lpstr>
      <vt:lpstr>Hybrid Memory Organization</vt:lpstr>
      <vt:lpstr>Page Attributes</vt:lpstr>
      <vt:lpstr>Page Attribute Setting</vt:lpstr>
      <vt:lpstr>Proposed Research</vt:lpstr>
      <vt:lpstr>Secondary Storage: Goals and Motivation</vt:lpstr>
      <vt:lpstr>Integrating SSD with Storage Hierarchy </vt:lpstr>
      <vt:lpstr>Disk States and Power Usage </vt:lpstr>
      <vt:lpstr>Inactive State Control</vt:lpstr>
      <vt:lpstr>Proactive Control</vt:lpstr>
      <vt:lpstr>Pros &amp; Cons</vt:lpstr>
      <vt:lpstr>General Framework for Secondary Storage Architecture</vt:lpstr>
      <vt:lpstr>Propose Research</vt:lpstr>
      <vt:lpstr>Making Checkpointing Faster  Using Flash Memory</vt:lpstr>
      <vt:lpstr>Outline</vt:lpstr>
      <vt:lpstr>Failure During Program Execution</vt:lpstr>
      <vt:lpstr>Cost of Program Failure - Example</vt:lpstr>
      <vt:lpstr>Checkpointing - Definition</vt:lpstr>
      <vt:lpstr>Overhead and Latency of Checkpoint</vt:lpstr>
      <vt:lpstr>Checkpointing Latency - Example</vt:lpstr>
      <vt:lpstr>Size of Checkpoint in Example</vt:lpstr>
      <vt:lpstr>Issues in Checkpointing</vt:lpstr>
      <vt:lpstr>Reducing Overhead - Buffering</vt:lpstr>
      <vt:lpstr>Copy on Write Buffering</vt:lpstr>
      <vt:lpstr>Reducing Checkpointing Overhead - Memory Exclusion</vt:lpstr>
      <vt:lpstr>Identifying Dead Variables</vt:lpstr>
      <vt:lpstr>Reducing Latency</vt:lpstr>
      <vt:lpstr>Flash Memory</vt:lpstr>
      <vt:lpstr>Disk Bandwidth</vt:lpstr>
      <vt:lpstr>Flash Bandwidth</vt:lpstr>
      <vt:lpstr>Flash as a Log Device</vt:lpstr>
      <vt:lpstr>Level 2: Flash Memory</vt:lpstr>
      <vt:lpstr>PowerPoint Presentation</vt:lpstr>
    </vt:vector>
  </TitlesOfParts>
  <Company>University Relations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 Cao</dc:creator>
  <cp:lastModifiedBy>David Du</cp:lastModifiedBy>
  <cp:revision>116</cp:revision>
  <dcterms:created xsi:type="dcterms:W3CDTF">2016-11-16T04:21:51Z</dcterms:created>
  <dcterms:modified xsi:type="dcterms:W3CDTF">2017-02-05T16:29:45Z</dcterms:modified>
</cp:coreProperties>
</file>